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9" r:id="rId2"/>
    <p:sldId id="1767" r:id="rId3"/>
    <p:sldId id="391" r:id="rId4"/>
    <p:sldId id="1710" r:id="rId5"/>
    <p:sldId id="1711" r:id="rId6"/>
    <p:sldId id="1712" r:id="rId7"/>
    <p:sldId id="1713" r:id="rId8"/>
    <p:sldId id="1714" r:id="rId9"/>
    <p:sldId id="1765" r:id="rId10"/>
    <p:sldId id="1768" r:id="rId11"/>
    <p:sldId id="1769" r:id="rId12"/>
    <p:sldId id="1763" r:id="rId13"/>
    <p:sldId id="1764" r:id="rId14"/>
    <p:sldId id="1527" r:id="rId15"/>
    <p:sldId id="1715" r:id="rId16"/>
    <p:sldId id="1770" r:id="rId17"/>
    <p:sldId id="1716" r:id="rId18"/>
    <p:sldId id="1722" r:id="rId19"/>
    <p:sldId id="1759" r:id="rId20"/>
    <p:sldId id="1758" r:id="rId21"/>
    <p:sldId id="1724" r:id="rId22"/>
    <p:sldId id="1725" r:id="rId23"/>
    <p:sldId id="1726" r:id="rId24"/>
    <p:sldId id="1727" r:id="rId25"/>
    <p:sldId id="1728" r:id="rId26"/>
    <p:sldId id="1729" r:id="rId27"/>
    <p:sldId id="1732" r:id="rId28"/>
    <p:sldId id="1730" r:id="rId29"/>
    <p:sldId id="1731" r:id="rId30"/>
    <p:sldId id="1733" r:id="rId31"/>
    <p:sldId id="1771" r:id="rId32"/>
    <p:sldId id="1772" r:id="rId33"/>
    <p:sldId id="1773" r:id="rId34"/>
    <p:sldId id="1756" r:id="rId35"/>
    <p:sldId id="1774" r:id="rId36"/>
    <p:sldId id="1775" r:id="rId37"/>
    <p:sldId id="1734" r:id="rId38"/>
    <p:sldId id="1735" r:id="rId39"/>
  </p:sldIdLst>
  <p:sldSz cx="9144000" cy="6858000" type="screen4x3"/>
  <p:notesSz cx="6954838" cy="9309100"/>
  <p:defaultTextStyle>
    <a:defPPr>
      <a:defRPr lang="th-TH"/>
    </a:defPPr>
    <a:lvl1pPr algn="ctr" rtl="0" fontAlgn="base">
      <a:spcBef>
        <a:spcPct val="0"/>
      </a:spcBef>
      <a:spcAft>
        <a:spcPct val="0"/>
      </a:spcAft>
      <a:defRPr sz="3600" b="1" kern="1200">
        <a:solidFill>
          <a:srgbClr val="00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 Antiqua" pitchFamily="18" charset="0"/>
        <a:ea typeface="+mn-ea"/>
        <a:cs typeface="FreesiaUPC" pitchFamily="34" charset="-34"/>
      </a:defRPr>
    </a:lvl1pPr>
    <a:lvl2pPr marL="457200" algn="ctr" rtl="0" fontAlgn="base">
      <a:spcBef>
        <a:spcPct val="0"/>
      </a:spcBef>
      <a:spcAft>
        <a:spcPct val="0"/>
      </a:spcAft>
      <a:defRPr sz="3600" b="1" kern="1200">
        <a:solidFill>
          <a:srgbClr val="00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 Antiqua" pitchFamily="18" charset="0"/>
        <a:ea typeface="+mn-ea"/>
        <a:cs typeface="FreesiaUPC" pitchFamily="34" charset="-34"/>
      </a:defRPr>
    </a:lvl2pPr>
    <a:lvl3pPr marL="914400" algn="ctr" rtl="0" fontAlgn="base">
      <a:spcBef>
        <a:spcPct val="0"/>
      </a:spcBef>
      <a:spcAft>
        <a:spcPct val="0"/>
      </a:spcAft>
      <a:defRPr sz="3600" b="1" kern="1200">
        <a:solidFill>
          <a:srgbClr val="00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 Antiqua" pitchFamily="18" charset="0"/>
        <a:ea typeface="+mn-ea"/>
        <a:cs typeface="FreesiaUPC" pitchFamily="34" charset="-34"/>
      </a:defRPr>
    </a:lvl3pPr>
    <a:lvl4pPr marL="1371600" algn="ctr" rtl="0" fontAlgn="base">
      <a:spcBef>
        <a:spcPct val="0"/>
      </a:spcBef>
      <a:spcAft>
        <a:spcPct val="0"/>
      </a:spcAft>
      <a:defRPr sz="3600" b="1" kern="1200">
        <a:solidFill>
          <a:srgbClr val="00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 Antiqua" pitchFamily="18" charset="0"/>
        <a:ea typeface="+mn-ea"/>
        <a:cs typeface="FreesiaUPC" pitchFamily="34" charset="-34"/>
      </a:defRPr>
    </a:lvl4pPr>
    <a:lvl5pPr marL="1828800" algn="ctr" rtl="0" fontAlgn="base">
      <a:spcBef>
        <a:spcPct val="0"/>
      </a:spcBef>
      <a:spcAft>
        <a:spcPct val="0"/>
      </a:spcAft>
      <a:defRPr sz="3600" b="1" kern="1200">
        <a:solidFill>
          <a:srgbClr val="00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 Antiqua" pitchFamily="18" charset="0"/>
        <a:ea typeface="+mn-ea"/>
        <a:cs typeface="FreesiaUPC" pitchFamily="34" charset="-34"/>
      </a:defRPr>
    </a:lvl5pPr>
    <a:lvl6pPr marL="2286000" algn="l" defTabSz="914400" rtl="0" eaLnBrk="1" latinLnBrk="0" hangingPunct="1">
      <a:defRPr sz="3600" b="1" kern="1200">
        <a:solidFill>
          <a:srgbClr val="00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 Antiqua" pitchFamily="18" charset="0"/>
        <a:ea typeface="+mn-ea"/>
        <a:cs typeface="FreesiaUPC" pitchFamily="34" charset="-34"/>
      </a:defRPr>
    </a:lvl6pPr>
    <a:lvl7pPr marL="2743200" algn="l" defTabSz="914400" rtl="0" eaLnBrk="1" latinLnBrk="0" hangingPunct="1">
      <a:defRPr sz="3600" b="1" kern="1200">
        <a:solidFill>
          <a:srgbClr val="00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 Antiqua" pitchFamily="18" charset="0"/>
        <a:ea typeface="+mn-ea"/>
        <a:cs typeface="FreesiaUPC" pitchFamily="34" charset="-34"/>
      </a:defRPr>
    </a:lvl7pPr>
    <a:lvl8pPr marL="3200400" algn="l" defTabSz="914400" rtl="0" eaLnBrk="1" latinLnBrk="0" hangingPunct="1">
      <a:defRPr sz="3600" b="1" kern="1200">
        <a:solidFill>
          <a:srgbClr val="00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 Antiqua" pitchFamily="18" charset="0"/>
        <a:ea typeface="+mn-ea"/>
        <a:cs typeface="FreesiaUPC" pitchFamily="34" charset="-34"/>
      </a:defRPr>
    </a:lvl8pPr>
    <a:lvl9pPr marL="3657600" algn="l" defTabSz="914400" rtl="0" eaLnBrk="1" latinLnBrk="0" hangingPunct="1">
      <a:defRPr sz="3600" b="1" kern="1200">
        <a:solidFill>
          <a:srgbClr val="0000CC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Book Antiqua" pitchFamily="18" charset="0"/>
        <a:ea typeface="+mn-ea"/>
        <a:cs typeface="FreesiaUPC" pitchFamily="34" charset="-3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2">
          <p15:clr>
            <a:srgbClr val="A4A3A4"/>
          </p15:clr>
        </p15:guide>
        <p15:guide id="2" pos="219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CC"/>
    <a:srgbClr val="66FFFF"/>
    <a:srgbClr val="006600"/>
    <a:srgbClr val="FFFF99"/>
    <a:srgbClr val="FFC726"/>
    <a:srgbClr val="00CC00"/>
    <a:srgbClr val="99FF66"/>
    <a:srgbClr val="0035AD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1" autoAdjust="0"/>
    <p:restoredTop sz="94614" autoAdjust="0"/>
  </p:normalViewPr>
  <p:slideViewPr>
    <p:cSldViewPr>
      <p:cViewPr varScale="1">
        <p:scale>
          <a:sx n="66" d="100"/>
          <a:sy n="66" d="100"/>
        </p:scale>
        <p:origin x="-2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164" y="-105"/>
      </p:cViewPr>
      <p:guideLst>
        <p:guide orient="horz" pos="2932"/>
        <p:guide pos="219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46EB1-51C1-46A6-BAB2-7264F2024EFE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43363B8-5E34-49DF-8970-82242BAEDD37}">
      <dgm:prSet phldrT="[ข้อความ]" custT="1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rPr>
            <a:t>Gap = Changes in National Education</a:t>
          </a:r>
          <a:endParaRPr lang="th-TH" sz="2400" dirty="0"/>
        </a:p>
      </dgm:t>
    </dgm:pt>
    <dgm:pt modelId="{D6767422-AD88-426D-9158-D18E2AB5A34C}" type="parTrans" cxnId="{6C2E31A0-90B5-4BF3-BC37-981B60760D30}">
      <dgm:prSet/>
      <dgm:spPr/>
      <dgm:t>
        <a:bodyPr/>
        <a:lstStyle/>
        <a:p>
          <a:endParaRPr lang="th-TH"/>
        </a:p>
      </dgm:t>
    </dgm:pt>
    <dgm:pt modelId="{08D0F2AC-2A71-4C66-8477-2B278E102DD9}" type="sibTrans" cxnId="{6C2E31A0-90B5-4BF3-BC37-981B60760D30}">
      <dgm:prSet/>
      <dgm:spPr/>
      <dgm:t>
        <a:bodyPr/>
        <a:lstStyle/>
        <a:p>
          <a:endParaRPr lang="th-TH"/>
        </a:p>
      </dgm:t>
    </dgm:pt>
    <dgm:pt modelId="{84DACD61-B11C-4571-BBB7-030B70105153}">
      <dgm:prSet phldrT="[ข้อความ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  <a:ea typeface="+mj-ea"/>
            <a:cs typeface="+mj-cs"/>
          </a:endParaRPr>
        </a:p>
        <a:p>
          <a:r>
            <a: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rPr>
            <a:t>Gap = Changes in Science Curriculum </a:t>
          </a:r>
          <a:endParaRPr lang="th-TH" sz="2400" dirty="0">
            <a:solidFill>
              <a:schemeClr val="bg1"/>
            </a:solidFill>
          </a:endParaRPr>
        </a:p>
      </dgm:t>
    </dgm:pt>
    <dgm:pt modelId="{1FA48F4B-595E-425D-BA2A-EC2B72820640}" type="parTrans" cxnId="{7BD88DB0-1CA8-4BCE-9F33-2A4603137D48}">
      <dgm:prSet/>
      <dgm:spPr/>
      <dgm:t>
        <a:bodyPr/>
        <a:lstStyle/>
        <a:p>
          <a:endParaRPr lang="th-TH"/>
        </a:p>
      </dgm:t>
    </dgm:pt>
    <dgm:pt modelId="{E4925377-2C60-4B31-A2A2-F5FA3CEE51BA}" type="sibTrans" cxnId="{7BD88DB0-1CA8-4BCE-9F33-2A4603137D48}">
      <dgm:prSet/>
      <dgm:spPr/>
      <dgm:t>
        <a:bodyPr/>
        <a:lstStyle/>
        <a:p>
          <a:endParaRPr lang="th-TH"/>
        </a:p>
      </dgm:t>
    </dgm:pt>
    <dgm:pt modelId="{7BB73C37-CAF0-4D96-870E-AF7F795933EE}">
      <dgm:prSet phldrT="[ข้อความ]" custT="1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rPr>
            <a:t>Your classroom</a:t>
          </a:r>
          <a:endParaRPr lang="th-TH" sz="2800" dirty="0">
            <a:solidFill>
              <a:srgbClr val="C00000"/>
            </a:solidFill>
          </a:endParaRPr>
        </a:p>
      </dgm:t>
    </dgm:pt>
    <dgm:pt modelId="{131FC5E8-00CE-4713-9D55-D1D480D1B0F8}" type="parTrans" cxnId="{80D8EBA7-C859-45F5-915E-2D27BB8D0F12}">
      <dgm:prSet/>
      <dgm:spPr/>
      <dgm:t>
        <a:bodyPr/>
        <a:lstStyle/>
        <a:p>
          <a:endParaRPr lang="th-TH"/>
        </a:p>
      </dgm:t>
    </dgm:pt>
    <dgm:pt modelId="{D39E32E9-36EE-4CBF-BE44-3BAF1943F7D0}" type="sibTrans" cxnId="{80D8EBA7-C859-45F5-915E-2D27BB8D0F12}">
      <dgm:prSet/>
      <dgm:spPr/>
      <dgm:t>
        <a:bodyPr/>
        <a:lstStyle/>
        <a:p>
          <a:endParaRPr lang="th-TH"/>
        </a:p>
      </dgm:t>
    </dgm:pt>
    <dgm:pt modelId="{F0E7B00B-0E50-48EC-8386-D9EA5A096378}" type="pres">
      <dgm:prSet presAssocID="{07A46EB1-51C1-46A6-BAB2-7264F2024EF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96BE3BA-1135-4F2C-87E2-99EA2D35A002}" type="pres">
      <dgm:prSet presAssocID="{07A46EB1-51C1-46A6-BAB2-7264F2024EFE}" presName="comp1" presStyleCnt="0"/>
      <dgm:spPr/>
    </dgm:pt>
    <dgm:pt modelId="{063C0446-FAAB-4F58-B685-10CA7457FC86}" type="pres">
      <dgm:prSet presAssocID="{07A46EB1-51C1-46A6-BAB2-7264F2024EFE}" presName="circle1" presStyleLbl="node1" presStyleIdx="0" presStyleCnt="3" custScaleX="148580" custScaleY="100000" custLinFactNeighborY="5410"/>
      <dgm:spPr/>
      <dgm:t>
        <a:bodyPr/>
        <a:lstStyle/>
        <a:p>
          <a:endParaRPr lang="th-TH"/>
        </a:p>
      </dgm:t>
    </dgm:pt>
    <dgm:pt modelId="{79FC89D5-7927-4873-A480-F60A824B2C72}" type="pres">
      <dgm:prSet presAssocID="{07A46EB1-51C1-46A6-BAB2-7264F2024EFE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6EF78D7-2351-4324-8D14-3C233BAC3C24}" type="pres">
      <dgm:prSet presAssocID="{07A46EB1-51C1-46A6-BAB2-7264F2024EFE}" presName="comp2" presStyleCnt="0"/>
      <dgm:spPr/>
    </dgm:pt>
    <dgm:pt modelId="{E0368D27-4001-4DE1-A328-2E1C56D40B21}" type="pres">
      <dgm:prSet presAssocID="{07A46EB1-51C1-46A6-BAB2-7264F2024EFE}" presName="circle2" presStyleLbl="node1" presStyleIdx="1" presStyleCnt="3" custScaleX="164431" custScaleY="97013" custLinFactNeighborY="1494"/>
      <dgm:spPr/>
      <dgm:t>
        <a:bodyPr/>
        <a:lstStyle/>
        <a:p>
          <a:endParaRPr lang="th-TH"/>
        </a:p>
      </dgm:t>
    </dgm:pt>
    <dgm:pt modelId="{2DE354D3-1AC8-4E65-90CF-C71A17212691}" type="pres">
      <dgm:prSet presAssocID="{07A46EB1-51C1-46A6-BAB2-7264F2024EFE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0B25B16-EFB2-44B8-8A6A-866F21B42DE6}" type="pres">
      <dgm:prSet presAssocID="{07A46EB1-51C1-46A6-BAB2-7264F2024EFE}" presName="comp3" presStyleCnt="0"/>
      <dgm:spPr/>
    </dgm:pt>
    <dgm:pt modelId="{ED273170-C377-4940-A4B3-EE165C13CA3C}" type="pres">
      <dgm:prSet presAssocID="{07A46EB1-51C1-46A6-BAB2-7264F2024EFE}" presName="circle3" presStyleLbl="node1" presStyleIdx="2" presStyleCnt="3" custScaleX="152996" custScaleY="81072" custLinFactNeighborY="9464"/>
      <dgm:spPr/>
      <dgm:t>
        <a:bodyPr/>
        <a:lstStyle/>
        <a:p>
          <a:endParaRPr lang="th-TH"/>
        </a:p>
      </dgm:t>
    </dgm:pt>
    <dgm:pt modelId="{203CFE21-42D7-4347-8EB8-4D046479C6FD}" type="pres">
      <dgm:prSet presAssocID="{07A46EB1-51C1-46A6-BAB2-7264F2024EFE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A0438B3-F5A8-426D-B91B-E55ED760D61F}" type="presOf" srcId="{743363B8-5E34-49DF-8970-82242BAEDD37}" destId="{79FC89D5-7927-4873-A480-F60A824B2C72}" srcOrd="1" destOrd="0" presId="urn:microsoft.com/office/officeart/2005/8/layout/venn2"/>
    <dgm:cxn modelId="{28BA65AE-BCBE-47A9-86A0-109B4082DEC9}" type="presOf" srcId="{7BB73C37-CAF0-4D96-870E-AF7F795933EE}" destId="{ED273170-C377-4940-A4B3-EE165C13CA3C}" srcOrd="0" destOrd="0" presId="urn:microsoft.com/office/officeart/2005/8/layout/venn2"/>
    <dgm:cxn modelId="{80D8EBA7-C859-45F5-915E-2D27BB8D0F12}" srcId="{07A46EB1-51C1-46A6-BAB2-7264F2024EFE}" destId="{7BB73C37-CAF0-4D96-870E-AF7F795933EE}" srcOrd="2" destOrd="0" parTransId="{131FC5E8-00CE-4713-9D55-D1D480D1B0F8}" sibTransId="{D39E32E9-36EE-4CBF-BE44-3BAF1943F7D0}"/>
    <dgm:cxn modelId="{06B6FB8E-F294-4CD4-BEF6-56E5E33B7389}" type="presOf" srcId="{84DACD61-B11C-4571-BBB7-030B70105153}" destId="{E0368D27-4001-4DE1-A328-2E1C56D40B21}" srcOrd="0" destOrd="0" presId="urn:microsoft.com/office/officeart/2005/8/layout/venn2"/>
    <dgm:cxn modelId="{793A81C8-1D82-4C38-A019-58AB5C4A138E}" type="presOf" srcId="{07A46EB1-51C1-46A6-BAB2-7264F2024EFE}" destId="{F0E7B00B-0E50-48EC-8386-D9EA5A096378}" srcOrd="0" destOrd="0" presId="urn:microsoft.com/office/officeart/2005/8/layout/venn2"/>
    <dgm:cxn modelId="{4607C504-D247-4E63-ACBF-1B8D8E1DC246}" type="presOf" srcId="{84DACD61-B11C-4571-BBB7-030B70105153}" destId="{2DE354D3-1AC8-4E65-90CF-C71A17212691}" srcOrd="1" destOrd="0" presId="urn:microsoft.com/office/officeart/2005/8/layout/venn2"/>
    <dgm:cxn modelId="{6C2E31A0-90B5-4BF3-BC37-981B60760D30}" srcId="{07A46EB1-51C1-46A6-BAB2-7264F2024EFE}" destId="{743363B8-5E34-49DF-8970-82242BAEDD37}" srcOrd="0" destOrd="0" parTransId="{D6767422-AD88-426D-9158-D18E2AB5A34C}" sibTransId="{08D0F2AC-2A71-4C66-8477-2B278E102DD9}"/>
    <dgm:cxn modelId="{BC9C3572-A162-466F-8433-5B6300DC8682}" type="presOf" srcId="{743363B8-5E34-49DF-8970-82242BAEDD37}" destId="{063C0446-FAAB-4F58-B685-10CA7457FC86}" srcOrd="0" destOrd="0" presId="urn:microsoft.com/office/officeart/2005/8/layout/venn2"/>
    <dgm:cxn modelId="{7BD88DB0-1CA8-4BCE-9F33-2A4603137D48}" srcId="{07A46EB1-51C1-46A6-BAB2-7264F2024EFE}" destId="{84DACD61-B11C-4571-BBB7-030B70105153}" srcOrd="1" destOrd="0" parTransId="{1FA48F4B-595E-425D-BA2A-EC2B72820640}" sibTransId="{E4925377-2C60-4B31-A2A2-F5FA3CEE51BA}"/>
    <dgm:cxn modelId="{236EEF8B-250F-419D-B2F1-31F57D9A1A6E}" type="presOf" srcId="{7BB73C37-CAF0-4D96-870E-AF7F795933EE}" destId="{203CFE21-42D7-4347-8EB8-4D046479C6FD}" srcOrd="1" destOrd="0" presId="urn:microsoft.com/office/officeart/2005/8/layout/venn2"/>
    <dgm:cxn modelId="{486CF473-1D9E-41A0-A2B7-6DC300CBCC7A}" type="presParOf" srcId="{F0E7B00B-0E50-48EC-8386-D9EA5A096378}" destId="{496BE3BA-1135-4F2C-87E2-99EA2D35A002}" srcOrd="0" destOrd="0" presId="urn:microsoft.com/office/officeart/2005/8/layout/venn2"/>
    <dgm:cxn modelId="{7B21824F-878C-4E47-8647-85BCCF50961E}" type="presParOf" srcId="{496BE3BA-1135-4F2C-87E2-99EA2D35A002}" destId="{063C0446-FAAB-4F58-B685-10CA7457FC86}" srcOrd="0" destOrd="0" presId="urn:microsoft.com/office/officeart/2005/8/layout/venn2"/>
    <dgm:cxn modelId="{4A52DBCC-FDD0-4C5C-85D6-A6BC00E50579}" type="presParOf" srcId="{496BE3BA-1135-4F2C-87E2-99EA2D35A002}" destId="{79FC89D5-7927-4873-A480-F60A824B2C72}" srcOrd="1" destOrd="0" presId="urn:microsoft.com/office/officeart/2005/8/layout/venn2"/>
    <dgm:cxn modelId="{FE63B6B5-B10B-4316-8088-D037A5103F98}" type="presParOf" srcId="{F0E7B00B-0E50-48EC-8386-D9EA5A096378}" destId="{B6EF78D7-2351-4324-8D14-3C233BAC3C24}" srcOrd="1" destOrd="0" presId="urn:microsoft.com/office/officeart/2005/8/layout/venn2"/>
    <dgm:cxn modelId="{5EB6DAA3-F4EB-411F-9C31-824D3C886AC6}" type="presParOf" srcId="{B6EF78D7-2351-4324-8D14-3C233BAC3C24}" destId="{E0368D27-4001-4DE1-A328-2E1C56D40B21}" srcOrd="0" destOrd="0" presId="urn:microsoft.com/office/officeart/2005/8/layout/venn2"/>
    <dgm:cxn modelId="{31195B20-E5CF-41B6-9E5E-18E6887D11A5}" type="presParOf" srcId="{B6EF78D7-2351-4324-8D14-3C233BAC3C24}" destId="{2DE354D3-1AC8-4E65-90CF-C71A17212691}" srcOrd="1" destOrd="0" presId="urn:microsoft.com/office/officeart/2005/8/layout/venn2"/>
    <dgm:cxn modelId="{8B3B3357-DFC7-4040-8F64-6D9A8E8E5299}" type="presParOf" srcId="{F0E7B00B-0E50-48EC-8386-D9EA5A096378}" destId="{40B25B16-EFB2-44B8-8A6A-866F21B42DE6}" srcOrd="2" destOrd="0" presId="urn:microsoft.com/office/officeart/2005/8/layout/venn2"/>
    <dgm:cxn modelId="{F573D1EA-3EE1-4C54-B6C5-B85CD93BC06B}" type="presParOf" srcId="{40B25B16-EFB2-44B8-8A6A-866F21B42DE6}" destId="{ED273170-C377-4940-A4B3-EE165C13CA3C}" srcOrd="0" destOrd="0" presId="urn:microsoft.com/office/officeart/2005/8/layout/venn2"/>
    <dgm:cxn modelId="{CF4BFF5D-5BFB-4A74-B2AA-C58EC3A4CBA1}" type="presParOf" srcId="{40B25B16-EFB2-44B8-8A6A-866F21B42DE6}" destId="{203CFE21-42D7-4347-8EB8-4D046479C6F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46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146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842375"/>
            <a:ext cx="30146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AFF41A53-3823-4B83-B20C-56AEE244AE4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5706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5B6B2-6ED8-48B8-A4A6-5E55E6B34D93}" type="datetimeFigureOut">
              <a:rPr lang="th-TH" smtClean="0"/>
              <a:pPr/>
              <a:t>29/10/59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95325" y="4421188"/>
            <a:ext cx="5564188" cy="418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A0421-8B17-4DB3-85A0-F252A8F1BF0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028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A0421-8B17-4DB3-85A0-F252A8F1BF0D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050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4912878-299A-4221-8390-8B891A94BA47}" type="slidenum">
              <a:rPr lang="en-GB" altLang="th-TH"/>
              <a:pPr eaLnBrk="1" hangingPunct="1"/>
              <a:t>13</a:t>
            </a:fld>
            <a:endParaRPr lang="en-GB" altLang="th-TH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h-TH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466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A0421-8B17-4DB3-85A0-F252A8F1BF0D}" type="slidenum">
              <a:rPr lang="th-TH" smtClean="0"/>
              <a:pPr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7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8" name="ตัวยึดหมายเลขภาพนิ่ง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ACDAD-70FA-4DB8-BA22-4A57DD80BB49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9" name="ตัวยึดท้ายกระดา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E88C9-8406-44E6-96B1-3AB60BF5EC2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CF307-A02E-452C-B6A2-02929196017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C32AD-88FC-433C-86C0-4C47A116258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D967F-B9C6-4482-AF98-CC1720197AF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7064E-834D-42A2-90AC-227CC03B982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096A7-6D89-41CB-ADD7-C5F31BD49F3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66C7F-DC01-465F-8A2B-B54668BEB75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B0595-E5AC-4F1B-8F7E-55FF9CF8C75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3B561-8226-4C7F-8E83-5E5E6A8D5A9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F8491-0362-4C51-8896-9387E2ED092E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09B62-5F0C-4683-A538-DA99786CA5D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C5ACDAD-70FA-4DB8-BA22-4A57DD80BB4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hyperlink" Target="file:///E:\ISSEE\Video%20Khajornsak.mp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ictionary.cambridge.org/dictionary/english/extrem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ictionary.cambridge.org/dictionary/english/wish" TargetMode="External"/><Relationship Id="rId4" Type="http://schemas.openxmlformats.org/officeDocument/2006/relationships/hyperlink" Target="http://dictionary.cambridge.org/dictionary/english/interes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7504" y="332657"/>
            <a:ext cx="9144000" cy="2520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914400" eaLnBrk="1" latinLnBrk="0" hangingPunct="1">
              <a:lnSpc>
                <a:spcPct val="90000"/>
              </a:lnSpc>
              <a:buNone/>
              <a:defRPr sz="7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Innovative Ideas 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Science Education 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Thai Context</a:t>
            </a:r>
            <a:endParaRPr lang="th-TH" sz="4800" dirty="0">
              <a:latin typeface="Times New Roman" panose="02020603050405020304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-36512" y="3933056"/>
            <a:ext cx="9144000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tx1">
                <a:lumMod val="50000"/>
                <a:lumOff val="50000"/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H SarabunPSK" panose="020B0500040200020003" pitchFamily="34" charset="-34"/>
              </a:rPr>
              <a:t>Assoc. Prof. Dr.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H SarabunPSK" panose="020B0500040200020003" pitchFamily="34" charset="-34"/>
              </a:rPr>
              <a:t>Khajornsak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TH SarabunPSK" panose="020B0500040200020003" pitchFamily="34" charset="-34"/>
              </a:rPr>
              <a:t>Buaraphan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r>
              <a:rPr lang="en-US" sz="3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khajornsak.bua@mahidol.ac.th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endParaRPr lang="en-US" sz="44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Institute for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Innovative </a:t>
            </a:r>
            <a:r>
              <a:rPr lang="en-US" sz="2400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Learning,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Mahidol</a:t>
            </a:r>
            <a:r>
              <a:rPr lang="en-US" sz="2400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bg1">
                <a:lumMod val="65000"/>
              </a:schemeClr>
            </a:gs>
            <a:gs pos="96000">
              <a:schemeClr val="bg1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483153" y="570959"/>
            <a:ext cx="8424428" cy="16007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th-TH" sz="1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ที่ของ</a:t>
            </a:r>
            <a:r>
              <a:rPr lang="th-TH" sz="1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ข้าพเจ้าในโลกนี้คือการที่ได้อยู่ท่ามกลางประชาชนของข้าพเจ้า นั้นคือคนไทยทั้ง</a:t>
            </a:r>
            <a:r>
              <a:rPr lang="th-TH" sz="1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ปวง</a:t>
            </a:r>
            <a:endParaRPr lang="en-US" sz="1800" dirty="0" smtClean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h-TH" sz="1800" dirty="0" smtClean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place in this world is the place I live </a:t>
            </a:r>
          </a:p>
          <a:p>
            <a:r>
              <a:rPr lang="en-US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 all </a:t>
            </a:r>
            <a:r>
              <a:rPr lang="en-US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</a:t>
            </a:r>
            <a:r>
              <a:rPr lang="en-US" sz="36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(translated by the presenter)</a:t>
            </a:r>
            <a:endParaRPr lang="th-TH" sz="20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244" t="31973" r="38491" b="19760"/>
          <a:stretch/>
        </p:blipFill>
        <p:spPr>
          <a:xfrm>
            <a:off x="3059832" y="2348880"/>
            <a:ext cx="3271071" cy="4101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4576" y="662754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th-TH" sz="1400" dirty="0">
                <a:solidFill>
                  <a:prstClr val="white"/>
                </a:solidFill>
                <a:latin typeface="Times New Roman" panose="02020603050405020304" pitchFamily="18" charset="0"/>
              </a:rPr>
              <a:t>http://www.bangkokpost.com/nation-in-mourning/</a:t>
            </a:r>
          </a:p>
        </p:txBody>
      </p:sp>
    </p:spTree>
    <p:extLst>
      <p:ext uri="{BB962C8B-B14F-4D97-AF65-F5344CB8AC3E}">
        <p14:creationId xmlns:p14="http://schemas.microsoft.com/office/powerpoint/2010/main" val="4226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567111" y="668987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Source of </a:t>
            </a:r>
            <a:r>
              <a:rPr lang="en-US" dirty="0" smtClean="0"/>
              <a:t>Innovative Ideas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699792" y="2109147"/>
            <a:ext cx="615574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 is your </a:t>
            </a:r>
            <a:r>
              <a:rPr lang="en-US" sz="4800" dirty="0" smtClean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“Passion” </a:t>
            </a:r>
            <a:r>
              <a:rPr lang="en-US" sz="4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for creating innovation in science education?</a:t>
            </a:r>
            <a:endParaRPr lang="en-US" sz="20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+mj-ea"/>
              <a:cs typeface="DB Helvethaica X 75 Bd" panose="02000506090000020004" pitchFamily="2" charset="-34"/>
            </a:endParaRPr>
          </a:p>
        </p:txBody>
      </p:sp>
      <p:sp>
        <p:nvSpPr>
          <p:cNvPr id="11" name="Oval Callout 10"/>
          <p:cNvSpPr/>
          <p:nvPr/>
        </p:nvSpPr>
        <p:spPr bwMode="auto">
          <a:xfrm>
            <a:off x="251520" y="4005064"/>
            <a:ext cx="2798143" cy="1440160"/>
          </a:xfrm>
          <a:prstGeom prst="wedgeEllipseCallout">
            <a:avLst>
              <a:gd name="adj1" fmla="val 54644"/>
              <a:gd name="adj2" fmla="val -93511"/>
            </a:avLst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…………..</a:t>
            </a:r>
            <a:endParaRPr kumimoji="0" lang="th-TH" sz="5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97147" y="1826906"/>
            <a:ext cx="807534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660033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altLang="th-TH" sz="4800" i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Innovation</a:t>
            </a:r>
            <a:endParaRPr lang="th-TH" altLang="th-TH" sz="4800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 algn="l"/>
            <a:r>
              <a:rPr lang="en-US" altLang="th-TH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both </a:t>
            </a:r>
            <a:r>
              <a:rPr lang="en-US" altLang="th-TH" sz="32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en-US" altLang="th-TH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th-TH" sz="32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outcomes </a:t>
            </a:r>
            <a:r>
              <a:rPr lang="en-US" altLang="th-TH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sv-SE" altLang="th-TH" sz="3200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creating </a:t>
            </a:r>
            <a:r>
              <a:rPr lang="sv-SE" altLang="th-TH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something new, which is also of </a:t>
            </a:r>
            <a:r>
              <a:rPr lang="sv-SE" altLang="th-TH" sz="3200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sv-SE" altLang="th-TH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v-SE" altLang="th-TH" sz="3200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involves </a:t>
            </a:r>
            <a:r>
              <a:rPr lang="sv-SE" altLang="th-TH" sz="3200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whole process </a:t>
            </a:r>
            <a:r>
              <a:rPr lang="sv-SE" altLang="th-TH" sz="32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opportunity identification, ideation or invention to development, prototyping, production marketing and sales, while entrepreneurship only needs to involve </a:t>
            </a:r>
            <a:r>
              <a:rPr lang="sv-SE" altLang="th-TH" sz="3200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commercialization.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0343" y="734930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Meaning of “Innovation”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09124" y="936955"/>
            <a:ext cx="4056945" cy="5055692"/>
            <a:chOff x="5193588" y="1844823"/>
            <a:chExt cx="4056945" cy="50556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3588" y="1844823"/>
              <a:ext cx="3797717" cy="4466483"/>
            </a:xfrm>
            <a:prstGeom prst="rect">
              <a:avLst/>
            </a:prstGeom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5197397" y="6377295"/>
              <a:ext cx="405313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60033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cs typeface="Angsana New" pitchFamily="18" charset="-34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cs typeface="Angsana New" pitchFamily="18" charset="-34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cs typeface="Angsana New" pitchFamily="18" charset="-34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cs typeface="Angsana New" pitchFamily="18" charset="-34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cs typeface="Angsana New" pitchFamily="18" charset="-34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cs typeface="Angsana New" pitchFamily="18" charset="-34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cs typeface="Angsana New" pitchFamily="18" charset="-34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r>
                <a:rPr lang="en-US" sz="2800" b="1" kern="0" dirty="0" smtClean="0">
                  <a:solidFill>
                    <a:srgbClr val="660066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Steve Jobs</a:t>
              </a:r>
              <a:endParaRPr lang="en-GB" altLang="th-TH" sz="2800" b="1" kern="12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08202"/>
            <a:ext cx="4581270" cy="3323987"/>
          </a:xfr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660033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Innovation</a:t>
            </a: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distinguishes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between a leader and a follower</a:t>
            </a:r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altLang="th-TH" sz="40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3768" y="6154125"/>
            <a:ext cx="7092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>
                <a:latin typeface="Times New Roman" panose="02020603050405020304" pitchFamily="18" charset="0"/>
              </a:rPr>
              <a:t>http://www.proactiverisk.com/wp-content/uploads/2015/09/stevejobsbig.jpg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1674" y="2130728"/>
            <a:ext cx="6984776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8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Gap Analysis</a:t>
            </a:r>
          </a:p>
          <a:p>
            <a:endParaRPr lang="en-US" sz="2800" dirty="0" smtClean="0">
              <a:effectLst/>
            </a:endParaRPr>
          </a:p>
          <a:p>
            <a:r>
              <a:rPr lang="en-US" sz="3200" dirty="0" smtClean="0">
                <a:effectLst/>
              </a:rPr>
              <a:t>Analysis of a gap between a current practice and an expectation in order to identify the </a:t>
            </a:r>
            <a:r>
              <a:rPr lang="en-US" sz="3200" dirty="0">
                <a:effectLst/>
              </a:rPr>
              <a:t>problem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3568" y="401112"/>
            <a:ext cx="8308975" cy="1119188"/>
          </a:xfrm>
        </p:spPr>
        <p:txBody>
          <a:bodyPr vert="horz" lIns="91440" tIns="45720" rIns="91440" bIns="45720" rtlCol="0" anchor="b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Developing innovative ideas</a:t>
            </a:r>
            <a:endParaRPr lang="th-TH" sz="4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4" name="Text Box 4"/>
          <p:cNvSpPr txBox="1">
            <a:spLocks noChangeArrowheads="1"/>
          </p:cNvSpPr>
          <p:nvPr/>
        </p:nvSpPr>
        <p:spPr bwMode="auto">
          <a:xfrm>
            <a:off x="0" y="336643"/>
            <a:ext cx="9144000" cy="757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7200" dirty="0">
                <a:solidFill>
                  <a:srgbClr val="C00000"/>
                </a:solidFill>
              </a:rPr>
              <a:t>Problem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637665" y="1573921"/>
            <a:ext cx="2952328" cy="4401205"/>
          </a:xfrm>
          <a:prstGeom prst="rect">
            <a:avLst/>
          </a:prstGeom>
          <a:solidFill>
            <a:srgbClr val="006600"/>
          </a:solidFill>
          <a:ln w="38100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Expectation</a:t>
            </a:r>
            <a:endParaRPr lang="th-TH" sz="4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en-US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en-US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th-TH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th-TH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62501" y="1573921"/>
            <a:ext cx="3013355" cy="4401205"/>
          </a:xfrm>
          <a:prstGeom prst="rect">
            <a:avLst/>
          </a:prstGeom>
          <a:solidFill>
            <a:srgbClr val="C00000"/>
          </a:solidFill>
          <a:ln w="38100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Reality</a:t>
            </a:r>
            <a:endParaRPr lang="th-TH" sz="4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en-US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en-US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th-TH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th-TH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084167" y="3230105"/>
            <a:ext cx="23618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chemeClr val="accent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H SarabunPSK" panose="020B0500040200020003" pitchFamily="34" charset="-34"/>
              </a:rPr>
              <a:t>Clean water</a:t>
            </a:r>
            <a:endParaRPr lang="th-TH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11560" y="3217366"/>
            <a:ext cx="23762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chemeClr val="accent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H SarabunPSK" panose="020B0500040200020003" pitchFamily="34" charset="-34"/>
              </a:rPr>
              <a:t>Water is not clean (wastewater)</a:t>
            </a:r>
            <a:endParaRPr lang="th-TH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Left-Right Arrow 12"/>
          <p:cNvSpPr/>
          <p:nvPr/>
        </p:nvSpPr>
        <p:spPr bwMode="auto">
          <a:xfrm>
            <a:off x="3491880" y="1772815"/>
            <a:ext cx="1944216" cy="542965"/>
          </a:xfrm>
          <a:prstGeom prst="leftRightArrow">
            <a:avLst>
              <a:gd name="adj1" fmla="val 33682"/>
              <a:gd name="adj2" fmla="val 69648"/>
            </a:avLst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6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FreesiaUPC" pitchFamily="34" charset="-34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419872" y="2204864"/>
            <a:ext cx="221779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chemeClr val="accent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cs typeface="TH SarabunPSK" panose="020B0500040200020003" pitchFamily="34" charset="-34"/>
              </a:rPr>
              <a:t>Gap analysis</a:t>
            </a:r>
            <a:endParaRPr lang="th-TH" sz="3200" dirty="0">
              <a:solidFill>
                <a:srgbClr val="C00000"/>
              </a:solidFill>
              <a:effectLst/>
              <a:latin typeface="Calibri" panose="020F050202020403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491880" y="1700808"/>
            <a:ext cx="0" cy="43204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436096" y="1700808"/>
            <a:ext cx="0" cy="43204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3774524"/>
            <a:ext cx="1728192" cy="21881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3473" y="6130027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>
                <a:latin typeface="Times New Roman" panose="02020603050405020304" pitchFamily="18" charset="0"/>
                <a:cs typeface="TH SarabunPSK" panose="020B0500040200020003" pitchFamily="34" charset="-34"/>
              </a:rPr>
              <a:t>http://blogs-images.forbes.com/work-in-progress/files/2012/03/what-is-critical-thinking.jpg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4" name="Text Box 4"/>
          <p:cNvSpPr txBox="1">
            <a:spLocks noChangeArrowheads="1"/>
          </p:cNvSpPr>
          <p:nvPr/>
        </p:nvSpPr>
        <p:spPr bwMode="auto">
          <a:xfrm>
            <a:off x="0" y="336643"/>
            <a:ext cx="9144000" cy="757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7200" dirty="0">
                <a:solidFill>
                  <a:srgbClr val="C00000"/>
                </a:solidFill>
              </a:rPr>
              <a:t>Problem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012160" y="1573921"/>
            <a:ext cx="2860451" cy="4401205"/>
          </a:xfrm>
          <a:prstGeom prst="rect">
            <a:avLst/>
          </a:prstGeom>
          <a:solidFill>
            <a:srgbClr val="006600"/>
          </a:solidFill>
          <a:ln w="38100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Expectation</a:t>
            </a:r>
            <a:endParaRPr lang="th-TH" sz="4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en-US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en-US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th-TH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th-TH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62501" y="1573921"/>
            <a:ext cx="2566853" cy="4401205"/>
          </a:xfrm>
          <a:prstGeom prst="rect">
            <a:avLst/>
          </a:prstGeom>
          <a:solidFill>
            <a:srgbClr val="C00000"/>
          </a:solidFill>
          <a:ln w="38100" algn="ctr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Reality</a:t>
            </a:r>
            <a:endParaRPr lang="th-TH" sz="4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en-US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en-US" sz="4000" dirty="0" smtClean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th-TH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  <a:p>
            <a:pPr>
              <a:spcBef>
                <a:spcPct val="50000"/>
              </a:spcBef>
            </a:pPr>
            <a:endParaRPr lang="th-TH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itchFamily="34" charset="-34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280322" y="3230105"/>
            <a:ext cx="236180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chemeClr val="accent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H SarabunPSK" panose="020B0500040200020003" pitchFamily="34" charset="-34"/>
              </a:rPr>
              <a:t>Goals of science education in Indonesia</a:t>
            </a:r>
            <a:endParaRPr lang="th-TH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11560" y="3217366"/>
            <a:ext cx="237626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8900000" algn="ctr" rotWithShape="0">
              <a:schemeClr val="accent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H SarabunPSK" panose="020B0500040200020003" pitchFamily="34" charset="-34"/>
              </a:rPr>
              <a:t>Current practices in science education in Indonesia</a:t>
            </a:r>
            <a:endParaRPr lang="th-TH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010790" y="1573921"/>
            <a:ext cx="0" cy="43204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868144" y="1578113"/>
            <a:ext cx="0" cy="43204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1073473" y="6130027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>
                <a:latin typeface="Times New Roman" panose="02020603050405020304" pitchFamily="18" charset="0"/>
                <a:cs typeface="TH SarabunPSK" panose="020B0500040200020003" pitchFamily="34" charset="-34"/>
              </a:rPr>
              <a:t>http://blogs-images.forbes.com/work-in-progress/files/2012/03/what-is-critical-thinking.jpg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192227" y="3546285"/>
            <a:ext cx="254556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INNO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VATION</a:t>
            </a:r>
            <a:endParaRPr kumimoji="0" lang="th-TH" sz="4800" b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21" name="ลูกศรซ้าย-ขวา 21"/>
          <p:cNvSpPr/>
          <p:nvPr/>
        </p:nvSpPr>
        <p:spPr>
          <a:xfrm>
            <a:off x="3010789" y="1861967"/>
            <a:ext cx="2819933" cy="1684317"/>
          </a:xfrm>
          <a:prstGeom prst="leftRightArrow">
            <a:avLst>
              <a:gd name="adj1" fmla="val 53497"/>
              <a:gd name="adj2" fmla="val 34733"/>
            </a:avLst>
          </a:prstGeom>
          <a:solidFill>
            <a:srgbClr val="66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Gap</a:t>
            </a:r>
            <a:endParaRPr lang="th-TH" sz="28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2800" dirty="0" smtClean="0">
                <a:latin typeface="Calibri" panose="020F0502020204030204" pitchFamily="34" charset="0"/>
              </a:rPr>
              <a:t>analysis</a:t>
            </a:r>
            <a:endParaRPr lang="th-TH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20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489" y="5556"/>
            <a:ext cx="8308975" cy="1119188"/>
          </a:xfrm>
        </p:spPr>
        <p:txBody>
          <a:bodyPr vert="horz" lIns="91440" tIns="45720" rIns="91440" bIns="45720" rtlCol="0" anchor="b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GPAOR: Transforming innovative </a:t>
            </a:r>
            <a:r>
              <a:rPr lang="en-US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ideas into 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innovation </a:t>
            </a:r>
            <a:r>
              <a:rPr lang="en-US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science education</a:t>
            </a:r>
            <a:endParaRPr lang="th-TH" sz="3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577981" y="6305858"/>
            <a:ext cx="5502200" cy="736600"/>
          </a:xfrm>
        </p:spPr>
        <p:txBody>
          <a:bodyPr>
            <a:noAutofit/>
          </a:bodyPr>
          <a:lstStyle/>
          <a:p>
            <a:pPr algn="r" eaLnBrk="1" hangingPunct="1">
              <a:spcBef>
                <a:spcPct val="0"/>
              </a:spcBef>
              <a:defRPr/>
            </a:pPr>
            <a:r>
              <a:rPr lang="en-US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(Adapted from </a:t>
            </a:r>
            <a:r>
              <a:rPr lang="en-US" sz="18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Kemmis</a:t>
            </a:r>
            <a:r>
              <a:rPr lang="en-US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&amp; McTaggart, 1992: 10)</a:t>
            </a:r>
            <a:endParaRPr lang="th-T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780661" y="2901034"/>
            <a:ext cx="2391739" cy="1233440"/>
          </a:xfrm>
          <a:custGeom>
            <a:avLst/>
            <a:gdLst>
              <a:gd name="connsiteX0" fmla="*/ 0 w 2343090"/>
              <a:gd name="connsiteY0" fmla="*/ 867432 h 1734864"/>
              <a:gd name="connsiteX1" fmla="*/ 1171545 w 2343090"/>
              <a:gd name="connsiteY1" fmla="*/ 0 h 1734864"/>
              <a:gd name="connsiteX2" fmla="*/ 2343090 w 2343090"/>
              <a:gd name="connsiteY2" fmla="*/ 867432 h 1734864"/>
              <a:gd name="connsiteX3" fmla="*/ 1171545 w 2343090"/>
              <a:gd name="connsiteY3" fmla="*/ 1734864 h 1734864"/>
              <a:gd name="connsiteX4" fmla="*/ 0 w 2343090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090" h="1734864">
                <a:moveTo>
                  <a:pt x="0" y="867432"/>
                </a:moveTo>
                <a:cubicBezTo>
                  <a:pt x="0" y="388363"/>
                  <a:pt x="524519" y="0"/>
                  <a:pt x="1171545" y="0"/>
                </a:cubicBezTo>
                <a:cubicBezTo>
                  <a:pt x="1818571" y="0"/>
                  <a:pt x="2343090" y="388363"/>
                  <a:pt x="2343090" y="867432"/>
                </a:cubicBezTo>
                <a:cubicBezTo>
                  <a:pt x="2343090" y="1346501"/>
                  <a:pt x="1818571" y="1734864"/>
                  <a:pt x="1171545" y="1734864"/>
                </a:cubicBezTo>
                <a:cubicBezTo>
                  <a:pt x="524519" y="1734864"/>
                  <a:pt x="0" y="1346501"/>
                  <a:pt x="0" y="86743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3938" tIns="304865" rIns="393938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u="sng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</a:p>
        </p:txBody>
      </p:sp>
      <p:sp>
        <p:nvSpPr>
          <p:cNvPr id="7" name="Freeform 6"/>
          <p:cNvSpPr/>
          <p:nvPr/>
        </p:nvSpPr>
        <p:spPr>
          <a:xfrm rot="2700000">
            <a:off x="5812702" y="2490229"/>
            <a:ext cx="756000" cy="360000"/>
          </a:xfrm>
          <a:custGeom>
            <a:avLst/>
            <a:gdLst>
              <a:gd name="connsiteX0" fmla="*/ 0 w 353770"/>
              <a:gd name="connsiteY0" fmla="*/ 117103 h 585516"/>
              <a:gd name="connsiteX1" fmla="*/ 176885 w 353770"/>
              <a:gd name="connsiteY1" fmla="*/ 117103 h 585516"/>
              <a:gd name="connsiteX2" fmla="*/ 176885 w 353770"/>
              <a:gd name="connsiteY2" fmla="*/ 0 h 585516"/>
              <a:gd name="connsiteX3" fmla="*/ 353770 w 353770"/>
              <a:gd name="connsiteY3" fmla="*/ 292758 h 585516"/>
              <a:gd name="connsiteX4" fmla="*/ 176885 w 353770"/>
              <a:gd name="connsiteY4" fmla="*/ 585516 h 585516"/>
              <a:gd name="connsiteX5" fmla="*/ 176885 w 353770"/>
              <a:gd name="connsiteY5" fmla="*/ 468413 h 585516"/>
              <a:gd name="connsiteX6" fmla="*/ 0 w 353770"/>
              <a:gd name="connsiteY6" fmla="*/ 468413 h 585516"/>
              <a:gd name="connsiteX7" fmla="*/ 0 w 353770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770" h="585516">
                <a:moveTo>
                  <a:pt x="0" y="117103"/>
                </a:moveTo>
                <a:lnTo>
                  <a:pt x="176885" y="117103"/>
                </a:lnTo>
                <a:lnTo>
                  <a:pt x="176885" y="0"/>
                </a:lnTo>
                <a:lnTo>
                  <a:pt x="353770" y="292758"/>
                </a:lnTo>
                <a:lnTo>
                  <a:pt x="176885" y="585516"/>
                </a:lnTo>
                <a:lnTo>
                  <a:pt x="176885" y="468413"/>
                </a:lnTo>
                <a:lnTo>
                  <a:pt x="0" y="468413"/>
                </a:lnTo>
                <a:lnTo>
                  <a:pt x="0" y="11710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0" tIns="117102" rIns="106130" bIns="1171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  <p:sp>
        <p:nvSpPr>
          <p:cNvPr id="8" name="Freeform 7"/>
          <p:cNvSpPr/>
          <p:nvPr/>
        </p:nvSpPr>
        <p:spPr>
          <a:xfrm>
            <a:off x="5220072" y="4937003"/>
            <a:ext cx="2456900" cy="1233440"/>
          </a:xfrm>
          <a:custGeom>
            <a:avLst/>
            <a:gdLst>
              <a:gd name="connsiteX0" fmla="*/ 0 w 2118894"/>
              <a:gd name="connsiteY0" fmla="*/ 867432 h 1734864"/>
              <a:gd name="connsiteX1" fmla="*/ 1059447 w 2118894"/>
              <a:gd name="connsiteY1" fmla="*/ 0 h 1734864"/>
              <a:gd name="connsiteX2" fmla="*/ 2118894 w 2118894"/>
              <a:gd name="connsiteY2" fmla="*/ 867432 h 1734864"/>
              <a:gd name="connsiteX3" fmla="*/ 1059447 w 2118894"/>
              <a:gd name="connsiteY3" fmla="*/ 1734864 h 1734864"/>
              <a:gd name="connsiteX4" fmla="*/ 0 w 2118894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894" h="1734864">
                <a:moveTo>
                  <a:pt x="0" y="867432"/>
                </a:moveTo>
                <a:cubicBezTo>
                  <a:pt x="0" y="388363"/>
                  <a:pt x="474331" y="0"/>
                  <a:pt x="1059447" y="0"/>
                </a:cubicBezTo>
                <a:cubicBezTo>
                  <a:pt x="1644563" y="0"/>
                  <a:pt x="2118894" y="388363"/>
                  <a:pt x="2118894" y="867432"/>
                </a:cubicBezTo>
                <a:cubicBezTo>
                  <a:pt x="2118894" y="1346501"/>
                  <a:pt x="1644563" y="1734864"/>
                  <a:pt x="1059447" y="1734864"/>
                </a:cubicBezTo>
                <a:cubicBezTo>
                  <a:pt x="474331" y="1734864"/>
                  <a:pt x="0" y="1346501"/>
                  <a:pt x="0" y="867432"/>
                </a:cubicBezTo>
                <a:close/>
              </a:path>
            </a:pathLst>
          </a:custGeom>
          <a:solidFill>
            <a:srgbClr val="00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61105" tIns="304865" rIns="361105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u="sng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</a:p>
        </p:txBody>
      </p:sp>
      <p:sp>
        <p:nvSpPr>
          <p:cNvPr id="9" name="Freeform 8"/>
          <p:cNvSpPr/>
          <p:nvPr/>
        </p:nvSpPr>
        <p:spPr>
          <a:xfrm rot="18222921">
            <a:off x="5847728" y="4390878"/>
            <a:ext cx="756000" cy="360000"/>
          </a:xfrm>
          <a:custGeom>
            <a:avLst/>
            <a:gdLst>
              <a:gd name="connsiteX0" fmla="*/ 0 w 348454"/>
              <a:gd name="connsiteY0" fmla="*/ 117103 h 585516"/>
              <a:gd name="connsiteX1" fmla="*/ 174227 w 348454"/>
              <a:gd name="connsiteY1" fmla="*/ 117103 h 585516"/>
              <a:gd name="connsiteX2" fmla="*/ 174227 w 348454"/>
              <a:gd name="connsiteY2" fmla="*/ 0 h 585516"/>
              <a:gd name="connsiteX3" fmla="*/ 348454 w 348454"/>
              <a:gd name="connsiteY3" fmla="*/ 292758 h 585516"/>
              <a:gd name="connsiteX4" fmla="*/ 174227 w 348454"/>
              <a:gd name="connsiteY4" fmla="*/ 585516 h 585516"/>
              <a:gd name="connsiteX5" fmla="*/ 174227 w 348454"/>
              <a:gd name="connsiteY5" fmla="*/ 468413 h 585516"/>
              <a:gd name="connsiteX6" fmla="*/ 0 w 348454"/>
              <a:gd name="connsiteY6" fmla="*/ 468413 h 585516"/>
              <a:gd name="connsiteX7" fmla="*/ 0 w 348454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8454" h="585516">
                <a:moveTo>
                  <a:pt x="348454" y="468413"/>
                </a:moveTo>
                <a:lnTo>
                  <a:pt x="174227" y="468413"/>
                </a:lnTo>
                <a:lnTo>
                  <a:pt x="174227" y="585516"/>
                </a:lnTo>
                <a:lnTo>
                  <a:pt x="0" y="292758"/>
                </a:lnTo>
                <a:lnTo>
                  <a:pt x="174227" y="0"/>
                </a:lnTo>
                <a:lnTo>
                  <a:pt x="174227" y="117103"/>
                </a:lnTo>
                <a:lnTo>
                  <a:pt x="348454" y="117103"/>
                </a:lnTo>
                <a:lnTo>
                  <a:pt x="348454" y="4684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104535" tIns="117103" rIns="0" bIns="1171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  <p:sp>
        <p:nvSpPr>
          <p:cNvPr id="10" name="Freeform 9"/>
          <p:cNvSpPr/>
          <p:nvPr/>
        </p:nvSpPr>
        <p:spPr>
          <a:xfrm>
            <a:off x="1475656" y="4941168"/>
            <a:ext cx="2462433" cy="1233440"/>
          </a:xfrm>
          <a:custGeom>
            <a:avLst/>
            <a:gdLst>
              <a:gd name="connsiteX0" fmla="*/ 0 w 2412346"/>
              <a:gd name="connsiteY0" fmla="*/ 867432 h 1734864"/>
              <a:gd name="connsiteX1" fmla="*/ 1206173 w 2412346"/>
              <a:gd name="connsiteY1" fmla="*/ 0 h 1734864"/>
              <a:gd name="connsiteX2" fmla="*/ 2412346 w 2412346"/>
              <a:gd name="connsiteY2" fmla="*/ 867432 h 1734864"/>
              <a:gd name="connsiteX3" fmla="*/ 1206173 w 2412346"/>
              <a:gd name="connsiteY3" fmla="*/ 1734864 h 1734864"/>
              <a:gd name="connsiteX4" fmla="*/ 0 w 2412346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2346" h="1734864">
                <a:moveTo>
                  <a:pt x="0" y="867432"/>
                </a:moveTo>
                <a:cubicBezTo>
                  <a:pt x="0" y="388363"/>
                  <a:pt x="540022" y="0"/>
                  <a:pt x="1206173" y="0"/>
                </a:cubicBezTo>
                <a:cubicBezTo>
                  <a:pt x="1872324" y="0"/>
                  <a:pt x="2412346" y="388363"/>
                  <a:pt x="2412346" y="867432"/>
                </a:cubicBezTo>
                <a:cubicBezTo>
                  <a:pt x="2412346" y="1346501"/>
                  <a:pt x="1872324" y="1734864"/>
                  <a:pt x="1206173" y="1734864"/>
                </a:cubicBezTo>
                <a:cubicBezTo>
                  <a:pt x="540022" y="1734864"/>
                  <a:pt x="0" y="1346501"/>
                  <a:pt x="0" y="86743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404080" tIns="304865" rIns="404080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u="sng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bserve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67944" y="5327833"/>
            <a:ext cx="936104" cy="401258"/>
          </a:xfrm>
          <a:custGeom>
            <a:avLst/>
            <a:gdLst>
              <a:gd name="connsiteX0" fmla="*/ 0 w 328663"/>
              <a:gd name="connsiteY0" fmla="*/ 117103 h 585516"/>
              <a:gd name="connsiteX1" fmla="*/ 164332 w 328663"/>
              <a:gd name="connsiteY1" fmla="*/ 117103 h 585516"/>
              <a:gd name="connsiteX2" fmla="*/ 164332 w 328663"/>
              <a:gd name="connsiteY2" fmla="*/ 0 h 585516"/>
              <a:gd name="connsiteX3" fmla="*/ 328663 w 328663"/>
              <a:gd name="connsiteY3" fmla="*/ 292758 h 585516"/>
              <a:gd name="connsiteX4" fmla="*/ 164332 w 328663"/>
              <a:gd name="connsiteY4" fmla="*/ 585516 h 585516"/>
              <a:gd name="connsiteX5" fmla="*/ 164332 w 328663"/>
              <a:gd name="connsiteY5" fmla="*/ 468413 h 585516"/>
              <a:gd name="connsiteX6" fmla="*/ 0 w 328663"/>
              <a:gd name="connsiteY6" fmla="*/ 468413 h 585516"/>
              <a:gd name="connsiteX7" fmla="*/ 0 w 328663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663" h="585516">
                <a:moveTo>
                  <a:pt x="328663" y="468413"/>
                </a:moveTo>
                <a:lnTo>
                  <a:pt x="164331" y="468413"/>
                </a:lnTo>
                <a:lnTo>
                  <a:pt x="164331" y="585516"/>
                </a:lnTo>
                <a:lnTo>
                  <a:pt x="0" y="292758"/>
                </a:lnTo>
                <a:lnTo>
                  <a:pt x="164331" y="0"/>
                </a:lnTo>
                <a:lnTo>
                  <a:pt x="164331" y="117103"/>
                </a:lnTo>
                <a:lnTo>
                  <a:pt x="328663" y="117103"/>
                </a:lnTo>
                <a:lnTo>
                  <a:pt x="328663" y="4684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98600" tIns="117103" rIns="-1" bIns="1171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  <p:sp>
        <p:nvSpPr>
          <p:cNvPr id="12" name="Freeform 11"/>
          <p:cNvSpPr/>
          <p:nvPr/>
        </p:nvSpPr>
        <p:spPr>
          <a:xfrm>
            <a:off x="899592" y="2915640"/>
            <a:ext cx="2395919" cy="1233440"/>
          </a:xfrm>
          <a:custGeom>
            <a:avLst/>
            <a:gdLst>
              <a:gd name="connsiteX0" fmla="*/ 0 w 2347185"/>
              <a:gd name="connsiteY0" fmla="*/ 867432 h 1734864"/>
              <a:gd name="connsiteX1" fmla="*/ 1173593 w 2347185"/>
              <a:gd name="connsiteY1" fmla="*/ 0 h 1734864"/>
              <a:gd name="connsiteX2" fmla="*/ 2347186 w 2347185"/>
              <a:gd name="connsiteY2" fmla="*/ 867432 h 1734864"/>
              <a:gd name="connsiteX3" fmla="*/ 1173593 w 2347185"/>
              <a:gd name="connsiteY3" fmla="*/ 1734864 h 1734864"/>
              <a:gd name="connsiteX4" fmla="*/ 0 w 2347185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7185" h="1734864">
                <a:moveTo>
                  <a:pt x="0" y="867432"/>
                </a:moveTo>
                <a:cubicBezTo>
                  <a:pt x="0" y="388363"/>
                  <a:pt x="525435" y="0"/>
                  <a:pt x="1173593" y="0"/>
                </a:cubicBezTo>
                <a:cubicBezTo>
                  <a:pt x="1821751" y="0"/>
                  <a:pt x="2347186" y="388363"/>
                  <a:pt x="2347186" y="867432"/>
                </a:cubicBezTo>
                <a:cubicBezTo>
                  <a:pt x="2347186" y="1346501"/>
                  <a:pt x="1821751" y="1734864"/>
                  <a:pt x="1173593" y="1734864"/>
                </a:cubicBezTo>
                <a:cubicBezTo>
                  <a:pt x="525435" y="1734864"/>
                  <a:pt x="0" y="1346501"/>
                  <a:pt x="0" y="867432"/>
                </a:cubicBezTo>
                <a:close/>
              </a:path>
            </a:pathLst>
          </a:custGeom>
          <a:solidFill>
            <a:srgbClr val="00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394537" tIns="304865" rIns="394537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u="sng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eflect</a:t>
            </a:r>
          </a:p>
        </p:txBody>
      </p:sp>
      <p:sp>
        <p:nvSpPr>
          <p:cNvPr id="13" name="Freeform 12"/>
          <p:cNvSpPr/>
          <p:nvPr/>
        </p:nvSpPr>
        <p:spPr>
          <a:xfrm rot="18900000">
            <a:off x="2863330" y="2562237"/>
            <a:ext cx="756000" cy="360000"/>
          </a:xfrm>
          <a:custGeom>
            <a:avLst/>
            <a:gdLst>
              <a:gd name="connsiteX0" fmla="*/ 0 w 333979"/>
              <a:gd name="connsiteY0" fmla="*/ 117103 h 585516"/>
              <a:gd name="connsiteX1" fmla="*/ 166990 w 333979"/>
              <a:gd name="connsiteY1" fmla="*/ 117103 h 585516"/>
              <a:gd name="connsiteX2" fmla="*/ 166990 w 333979"/>
              <a:gd name="connsiteY2" fmla="*/ 0 h 585516"/>
              <a:gd name="connsiteX3" fmla="*/ 333979 w 333979"/>
              <a:gd name="connsiteY3" fmla="*/ 292758 h 585516"/>
              <a:gd name="connsiteX4" fmla="*/ 166990 w 333979"/>
              <a:gd name="connsiteY4" fmla="*/ 585516 h 585516"/>
              <a:gd name="connsiteX5" fmla="*/ 166990 w 333979"/>
              <a:gd name="connsiteY5" fmla="*/ 468413 h 585516"/>
              <a:gd name="connsiteX6" fmla="*/ 0 w 333979"/>
              <a:gd name="connsiteY6" fmla="*/ 468413 h 585516"/>
              <a:gd name="connsiteX7" fmla="*/ 0 w 333979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79" h="585516">
                <a:moveTo>
                  <a:pt x="0" y="117103"/>
                </a:moveTo>
                <a:lnTo>
                  <a:pt x="166990" y="117103"/>
                </a:lnTo>
                <a:lnTo>
                  <a:pt x="166990" y="0"/>
                </a:lnTo>
                <a:lnTo>
                  <a:pt x="333979" y="292758"/>
                </a:lnTo>
                <a:lnTo>
                  <a:pt x="166990" y="585516"/>
                </a:lnTo>
                <a:lnTo>
                  <a:pt x="166990" y="468413"/>
                </a:lnTo>
                <a:lnTo>
                  <a:pt x="0" y="468413"/>
                </a:lnTo>
                <a:lnTo>
                  <a:pt x="0" y="11710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-1" tIns="117103" rIns="100194" bIns="117102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  <p:sp>
        <p:nvSpPr>
          <p:cNvPr id="14" name="Freeform 13"/>
          <p:cNvSpPr/>
          <p:nvPr/>
        </p:nvSpPr>
        <p:spPr>
          <a:xfrm>
            <a:off x="3450298" y="1344670"/>
            <a:ext cx="2391739" cy="1473198"/>
          </a:xfrm>
          <a:custGeom>
            <a:avLst/>
            <a:gdLst>
              <a:gd name="connsiteX0" fmla="*/ 0 w 2343090"/>
              <a:gd name="connsiteY0" fmla="*/ 867432 h 1734864"/>
              <a:gd name="connsiteX1" fmla="*/ 1171545 w 2343090"/>
              <a:gd name="connsiteY1" fmla="*/ 0 h 1734864"/>
              <a:gd name="connsiteX2" fmla="*/ 2343090 w 2343090"/>
              <a:gd name="connsiteY2" fmla="*/ 867432 h 1734864"/>
              <a:gd name="connsiteX3" fmla="*/ 1171545 w 2343090"/>
              <a:gd name="connsiteY3" fmla="*/ 1734864 h 1734864"/>
              <a:gd name="connsiteX4" fmla="*/ 0 w 2343090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090" h="1734864">
                <a:moveTo>
                  <a:pt x="0" y="867432"/>
                </a:moveTo>
                <a:cubicBezTo>
                  <a:pt x="0" y="388363"/>
                  <a:pt x="524519" y="0"/>
                  <a:pt x="1171545" y="0"/>
                </a:cubicBezTo>
                <a:cubicBezTo>
                  <a:pt x="1818571" y="0"/>
                  <a:pt x="2343090" y="388363"/>
                  <a:pt x="2343090" y="867432"/>
                </a:cubicBezTo>
                <a:cubicBezTo>
                  <a:pt x="2343090" y="1346501"/>
                  <a:pt x="1818571" y="1734864"/>
                  <a:pt x="1171545" y="1734864"/>
                </a:cubicBezTo>
                <a:cubicBezTo>
                  <a:pt x="524519" y="1734864"/>
                  <a:pt x="0" y="1346501"/>
                  <a:pt x="0" y="86743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3938" tIns="304865" rIns="393938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en-US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rot="14126738">
            <a:off x="2691515" y="4320924"/>
            <a:ext cx="756000" cy="360000"/>
          </a:xfrm>
          <a:custGeom>
            <a:avLst/>
            <a:gdLst>
              <a:gd name="connsiteX0" fmla="*/ 0 w 333979"/>
              <a:gd name="connsiteY0" fmla="*/ 117103 h 585516"/>
              <a:gd name="connsiteX1" fmla="*/ 166990 w 333979"/>
              <a:gd name="connsiteY1" fmla="*/ 117103 h 585516"/>
              <a:gd name="connsiteX2" fmla="*/ 166990 w 333979"/>
              <a:gd name="connsiteY2" fmla="*/ 0 h 585516"/>
              <a:gd name="connsiteX3" fmla="*/ 333979 w 333979"/>
              <a:gd name="connsiteY3" fmla="*/ 292758 h 585516"/>
              <a:gd name="connsiteX4" fmla="*/ 166990 w 333979"/>
              <a:gd name="connsiteY4" fmla="*/ 585516 h 585516"/>
              <a:gd name="connsiteX5" fmla="*/ 166990 w 333979"/>
              <a:gd name="connsiteY5" fmla="*/ 468413 h 585516"/>
              <a:gd name="connsiteX6" fmla="*/ 0 w 333979"/>
              <a:gd name="connsiteY6" fmla="*/ 468413 h 585516"/>
              <a:gd name="connsiteX7" fmla="*/ 0 w 333979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79" h="585516">
                <a:moveTo>
                  <a:pt x="0" y="117103"/>
                </a:moveTo>
                <a:lnTo>
                  <a:pt x="166990" y="117103"/>
                </a:lnTo>
                <a:lnTo>
                  <a:pt x="166990" y="0"/>
                </a:lnTo>
                <a:lnTo>
                  <a:pt x="333979" y="292758"/>
                </a:lnTo>
                <a:lnTo>
                  <a:pt x="166990" y="585516"/>
                </a:lnTo>
                <a:lnTo>
                  <a:pt x="166990" y="468413"/>
                </a:lnTo>
                <a:lnTo>
                  <a:pt x="0" y="468413"/>
                </a:lnTo>
                <a:lnTo>
                  <a:pt x="0" y="11710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-1" tIns="117103" rIns="100194" bIns="117102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</p:spTree>
    <p:extLst>
      <p:ext uri="{BB962C8B-B14F-4D97-AF65-F5344CB8AC3E}">
        <p14:creationId xmlns:p14="http://schemas.microsoft.com/office/powerpoint/2010/main" val="15619214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279586" y="457944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GPAOR table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413006"/>
              </p:ext>
            </p:extLst>
          </p:nvPr>
        </p:nvGraphicFramePr>
        <p:xfrm>
          <a:off x="179512" y="1659984"/>
          <a:ext cx="885647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295"/>
                <a:gridCol w="1901113"/>
                <a:gridCol w="1800200"/>
                <a:gridCol w="1612572"/>
                <a:gridCol w="1771295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Gap</a:t>
                      </a:r>
                      <a:r>
                        <a:rPr 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analysis</a:t>
                      </a:r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</a:t>
                      </a:r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Observe</a:t>
                      </a:r>
                      <a:endParaRPr lang="th-TH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  <a:p>
                      <a:pPr algn="ctr"/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Reflect</a:t>
                      </a:r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282679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Analyze for a </a:t>
                      </a:r>
                      <a:r>
                        <a:rPr lang="en-US" sz="2200" b="1" u="none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Gap</a:t>
                      </a:r>
                      <a:r>
                        <a:rPr lang="en-US" sz="2200" b="1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between </a:t>
                      </a:r>
                      <a:r>
                        <a:rPr lang="en-US" sz="2200" b="1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reality and expectation</a:t>
                      </a:r>
                      <a:endParaRPr lang="th-TH" sz="2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r>
                        <a:rPr lang="en-US" sz="2200" b="1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to close or limit the gap (with action, materials, equipment, intervention, etc.)</a:t>
                      </a:r>
                      <a:endParaRPr lang="th-TH" sz="2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 upon</a:t>
                      </a: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the plan (</a:t>
                      </a:r>
                      <a:r>
                        <a:rPr lang="en-US" sz="2200" b="1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act,  employ materials/ equipment/ intervention)</a:t>
                      </a:r>
                      <a:endParaRPr lang="th-TH" sz="2200" b="1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th-TH" sz="22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Observe the results</a:t>
                      </a:r>
                      <a:endParaRPr lang="th-TH" sz="22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Reflect upon</a:t>
                      </a: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the results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Success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Strength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Weakness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Other problem/ Gap </a:t>
                      </a:r>
                      <a:endParaRPr lang="th-TH" sz="22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32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172138" y="749856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Examples of Using GPAOR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505" y="1988840"/>
            <a:ext cx="38164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Gap Analysis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39952" y="1988840"/>
            <a:ext cx="4536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PAOR</a:t>
            </a:r>
          </a:p>
          <a:p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Plan-Act-Observe-Reflect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8134" y="3731548"/>
            <a:ext cx="4435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 smtClean="0"/>
              <a:t>What Innovation needs to close this gap?</a:t>
            </a:r>
            <a:endParaRPr lang="en-US" sz="40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4247" y="3253476"/>
            <a:ext cx="295155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solidFill>
                  <a:srgbClr val="C00000"/>
                </a:solidFill>
                <a:effectLst/>
              </a:rPr>
              <a:t>It is very hard to find the parking lot. We lose more energy.</a:t>
            </a:r>
            <a:endParaRPr lang="en-US" sz="3200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3491881" y="4294421"/>
            <a:ext cx="864096" cy="660555"/>
          </a:xfrm>
          <a:prstGeom prst="rightArrow">
            <a:avLst>
              <a:gd name="adj1" fmla="val 50000"/>
              <a:gd name="adj2" fmla="val 52197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6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FreesiaUPC" pitchFamily="34" charset="-34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2" grpId="0"/>
      <p:bldP spid="10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bg1">
                <a:lumMod val="65000"/>
              </a:schemeClr>
            </a:gs>
            <a:gs pos="96000">
              <a:schemeClr val="bg1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2817" y="1196752"/>
            <a:ext cx="9144000" cy="4536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Mourning </a:t>
            </a:r>
            <a:r>
              <a:rPr lang="en-US" sz="3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passing of our great and </a:t>
            </a:r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beloved</a:t>
            </a:r>
          </a:p>
          <a:p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Majesty </a:t>
            </a:r>
            <a:endParaRPr lang="en-US" sz="5400" dirty="0" smtClean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</a:t>
            </a:r>
            <a:r>
              <a:rPr lang="en-US" sz="54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Bhumibol</a:t>
            </a:r>
            <a:r>
              <a:rPr lang="en-US" sz="54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Ajulyadej</a:t>
            </a:r>
            <a:endParaRPr lang="th-TH" sz="54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 smtClean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1927 </a:t>
            </a:r>
            <a:r>
              <a:rPr lang="en-US" sz="3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- 2016</a:t>
            </a:r>
          </a:p>
          <a:p>
            <a:r>
              <a:rPr lang="en-US" sz="4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h-TH" sz="48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Movie 1">
            <a:hlinkClick r:id="rId4" action="ppaction://hlinkfile" highlightClick="1"/>
          </p:cNvPr>
          <p:cNvSpPr/>
          <p:nvPr/>
        </p:nvSpPr>
        <p:spPr bwMode="auto">
          <a:xfrm>
            <a:off x="1907704" y="1772816"/>
            <a:ext cx="4680520" cy="3312368"/>
          </a:xfrm>
          <a:prstGeom prst="actionButtonMovi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FreesiaUPC" pitchFamily="34" charset="-34"/>
              </a:rPr>
              <a:t>Video clip</a:t>
            </a:r>
            <a:endParaRPr kumimoji="0" lang="th-TH" sz="36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FreesiaUPC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pic>
        <p:nvPicPr>
          <p:cNvPr id="3" name="Video Khajornsa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750998"/>
            <a:ext cx="7732415" cy="568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172138" y="749856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Examples of Using GPAOR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505" y="1988840"/>
            <a:ext cx="38164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Gap Analysis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39952" y="1988840"/>
            <a:ext cx="4536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PAOR</a:t>
            </a:r>
          </a:p>
          <a:p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Plan-Act-Observe-Reflect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00767" y="3884080"/>
            <a:ext cx="4435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dirty="0"/>
              <a:t>Model of Muscle </a:t>
            </a:r>
            <a:r>
              <a:rPr lang="en-US" sz="4000" dirty="0" smtClean="0"/>
              <a:t>Sarcomere</a:t>
            </a:r>
            <a:endParaRPr lang="en-US" sz="40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536" y="3418836"/>
            <a:ext cx="352839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  <a:effectLst/>
              </a:rPr>
              <a:t>Students face difficulty to understand the abstractness of mechanism of muscle.</a:t>
            </a:r>
            <a:endParaRPr lang="en-US" sz="2800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3491881" y="4294421"/>
            <a:ext cx="864096" cy="660555"/>
          </a:xfrm>
          <a:prstGeom prst="rightArrow">
            <a:avLst>
              <a:gd name="adj1" fmla="val 50000"/>
              <a:gd name="adj2" fmla="val 52197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6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045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2" grpId="0"/>
      <p:bldP spid="10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21717" y="1287244"/>
            <a:ext cx="309704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600" dirty="0" smtClean="0">
                <a:effectLst/>
              </a:rPr>
              <a:t>Shows </a:t>
            </a:r>
            <a:r>
              <a:rPr lang="en-US" sz="2600" dirty="0">
                <a:effectLst/>
              </a:rPr>
              <a:t>the 3D and symmetric structure of the </a:t>
            </a:r>
            <a:r>
              <a:rPr lang="en-US" sz="3200" i="1" dirty="0">
                <a:solidFill>
                  <a:schemeClr val="tx1"/>
                </a:solidFill>
                <a:effectLst/>
              </a:rPr>
              <a:t>thick</a:t>
            </a:r>
            <a:r>
              <a:rPr lang="en-US" sz="2600" dirty="0">
                <a:effectLst/>
              </a:rPr>
              <a:t> and </a:t>
            </a:r>
            <a:r>
              <a:rPr lang="en-US" sz="2600" b="0" i="1" dirty="0">
                <a:solidFill>
                  <a:srgbClr val="C00000"/>
                </a:solidFill>
                <a:effectLst/>
              </a:rPr>
              <a:t>thin </a:t>
            </a:r>
            <a:r>
              <a:rPr lang="en-US" sz="2600" dirty="0">
                <a:effectLst/>
              </a:rPr>
              <a:t>filaments including the mechanism of how they work together in muscle sarcomere.</a:t>
            </a:r>
            <a:endParaRPr lang="th-TH" sz="2600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228" t="19760" r="17516" b="31100"/>
          <a:stretch/>
        </p:blipFill>
        <p:spPr>
          <a:xfrm>
            <a:off x="447812" y="978878"/>
            <a:ext cx="5364596" cy="4276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369" t="42441" r="10428" b="29210"/>
          <a:stretch/>
        </p:blipFill>
        <p:spPr>
          <a:xfrm>
            <a:off x="431540" y="5426151"/>
            <a:ext cx="5184576" cy="14162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1781" y="97184"/>
            <a:ext cx="6732240" cy="701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Model of Muscle Sarcomere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04" y="6021288"/>
            <a:ext cx="8892480" cy="830997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Jittivadhna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K. 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Ruenwongsa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P. and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Panijpan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B. (2009). </a:t>
            </a:r>
            <a:r>
              <a:rPr lang="en-US" sz="2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Advances 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in Physiology Education, 33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(4), 297-301. </a:t>
            </a:r>
            <a:endParaRPr lang="th-T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2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172138" y="749856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Examples of Using GPAOR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505" y="1988840"/>
            <a:ext cx="38164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Gap Analysis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39952" y="1988840"/>
            <a:ext cx="4536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PAOR</a:t>
            </a:r>
          </a:p>
          <a:p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Plan-Act-Observe-Reflect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6614" y="3590866"/>
            <a:ext cx="44358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Model of </a:t>
            </a:r>
            <a:r>
              <a:rPr lang="en-US" dirty="0" smtClean="0"/>
              <a:t>B-form</a:t>
            </a:r>
            <a:r>
              <a:rPr lang="en-US" dirty="0"/>
              <a:t>, right-handed helix,</a:t>
            </a:r>
            <a:br>
              <a:rPr lang="en-US" dirty="0"/>
            </a:br>
            <a:r>
              <a:rPr lang="en-US" dirty="0"/>
              <a:t>double stranded DNA</a:t>
            </a:r>
          </a:p>
          <a:p>
            <a:pPr algn="l"/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536" y="3418836"/>
            <a:ext cx="352839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  <a:effectLst/>
              </a:rPr>
              <a:t>Students face difficulty to understand the abstractness of DNA.</a:t>
            </a:r>
            <a:endParaRPr lang="en-US" sz="2800" dirty="0">
              <a:solidFill>
                <a:srgbClr val="C00000"/>
              </a:solidFill>
              <a:effectLst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3441093" y="4097109"/>
            <a:ext cx="864096" cy="660555"/>
          </a:xfrm>
          <a:prstGeom prst="rightArrow">
            <a:avLst>
              <a:gd name="adj1" fmla="val 50000"/>
              <a:gd name="adj2" fmla="val 52197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6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327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2" grpId="0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76056" y="2535064"/>
            <a:ext cx="379088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600" dirty="0" smtClean="0">
                <a:effectLst/>
              </a:rPr>
              <a:t>Shows </a:t>
            </a:r>
            <a:r>
              <a:rPr lang="en-US" sz="2600" dirty="0">
                <a:effectLst/>
              </a:rPr>
              <a:t>a palindromic sequence that is specific to restriction enzyme, EcoR1. This sequence is 5’GAATTC 3’ and the complementary base paring is 3’CTTAAG </a:t>
            </a:r>
            <a:r>
              <a:rPr lang="en-US" sz="2600" dirty="0" smtClean="0">
                <a:effectLst/>
              </a:rPr>
              <a:t>5’</a:t>
            </a:r>
            <a:endParaRPr lang="th-TH" sz="2600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9815" y="116633"/>
            <a:ext cx="6604185" cy="1872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Model of B-form, right-handed helix,</a:t>
            </a:r>
            <a:b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double stranded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DNA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013" t="22595" r="59450" b="30155"/>
          <a:stretch/>
        </p:blipFill>
        <p:spPr>
          <a:xfrm>
            <a:off x="107504" y="2204864"/>
            <a:ext cx="3472118" cy="44977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6054387"/>
            <a:ext cx="8892480" cy="830997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Jittivadhna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K. 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Ruenwongsa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P. and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Panijpan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B. (2009). </a:t>
            </a:r>
            <a:r>
              <a:rPr lang="en-US" sz="2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Biochemistry 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and Molecular Biology Education, 37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(4), 220-226. </a:t>
            </a:r>
            <a:endParaRPr lang="th-TH" sz="24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5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172138" y="749856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Examples of Using GPAOR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505" y="1988840"/>
            <a:ext cx="38164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Gap Analysis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39952" y="1988840"/>
            <a:ext cx="4536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PAOR</a:t>
            </a:r>
          </a:p>
          <a:p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Plan-Act-Observe-Reflect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3590866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I-Kit </a:t>
            </a:r>
            <a:r>
              <a:rPr lang="en-US" dirty="0"/>
              <a:t>: A Field Test Kit for </a:t>
            </a:r>
            <a:r>
              <a:rPr lang="en-US" dirty="0" err="1"/>
              <a:t>Iodated</a:t>
            </a:r>
            <a:r>
              <a:rPr lang="en-US" dirty="0"/>
              <a:t> Salt</a:t>
            </a:r>
          </a:p>
          <a:p>
            <a:pPr algn="l"/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537" y="3418836"/>
            <a:ext cx="319698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  <a:effectLst/>
              </a:rPr>
              <a:t>People in the rural areas in Thailand lack simple kit to test </a:t>
            </a:r>
            <a:r>
              <a:rPr lang="en-US" sz="2800" dirty="0" err="1" smtClean="0">
                <a:solidFill>
                  <a:srgbClr val="C00000"/>
                </a:solidFill>
                <a:effectLst/>
              </a:rPr>
              <a:t>iodated</a:t>
            </a:r>
            <a:r>
              <a:rPr lang="en-US" sz="2800" dirty="0" smtClean="0">
                <a:solidFill>
                  <a:srgbClr val="C00000"/>
                </a:solidFill>
                <a:effectLst/>
              </a:rPr>
              <a:t> salt.</a:t>
            </a:r>
            <a:endParaRPr lang="en-US" sz="2800" dirty="0">
              <a:solidFill>
                <a:srgbClr val="C00000"/>
              </a:solidFill>
              <a:effectLst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3592518" y="3866277"/>
            <a:ext cx="864096" cy="660555"/>
          </a:xfrm>
          <a:prstGeom prst="rightArrow">
            <a:avLst>
              <a:gd name="adj1" fmla="val 50000"/>
              <a:gd name="adj2" fmla="val 52197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6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019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2" grpId="0"/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8024" y="1886552"/>
            <a:ext cx="42119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600" dirty="0" smtClean="0">
                <a:effectLst/>
              </a:rPr>
              <a:t>I-Kit </a:t>
            </a:r>
            <a:r>
              <a:rPr lang="en-US" sz="2600" dirty="0">
                <a:effectLst/>
              </a:rPr>
              <a:t>is a field test kit for iodate in salt</a:t>
            </a:r>
            <a:br>
              <a:rPr lang="en-US" sz="2600" dirty="0">
                <a:effectLst/>
              </a:rPr>
            </a:br>
            <a:r>
              <a:rPr lang="en-US" sz="2600" dirty="0">
                <a:effectLst/>
              </a:rPr>
              <a:t>with a newly formulated reagent (stable starch</a:t>
            </a:r>
            <a:br>
              <a:rPr lang="en-US" sz="2600" dirty="0">
                <a:effectLst/>
              </a:rPr>
            </a:br>
            <a:r>
              <a:rPr lang="en-US" sz="2600" dirty="0">
                <a:effectLst/>
              </a:rPr>
              <a:t>solution) which enables semi-quantitative</a:t>
            </a:r>
            <a:br>
              <a:rPr lang="en-US" sz="2600" dirty="0">
                <a:effectLst/>
              </a:rPr>
            </a:br>
            <a:r>
              <a:rPr lang="en-US" sz="2600" dirty="0">
                <a:effectLst/>
              </a:rPr>
              <a:t>estimation of iodate in salt (0-100 ppm iodine</a:t>
            </a:r>
            <a:r>
              <a:rPr lang="en-US" sz="2600" dirty="0" smtClean="0">
                <a:effectLst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39815" y="116633"/>
            <a:ext cx="6604185" cy="1368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I-Kit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A Field Test Kit for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Iodated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Salt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859" t="32045" r="11019" b="30156"/>
          <a:stretch/>
        </p:blipFill>
        <p:spPr>
          <a:xfrm>
            <a:off x="251520" y="1886552"/>
            <a:ext cx="3888432" cy="32372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493" y="4925450"/>
            <a:ext cx="3790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800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661248"/>
            <a:ext cx="8892480" cy="1200329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WHO &amp; UNICEF 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Report 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on Technical Consultation to Assess Rapid Test Kits Designed To Monitor Salt Iodine 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Content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5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395536" y="939674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Products of GPAOR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763688" y="1928872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can be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43898" y="2820612"/>
            <a:ext cx="64526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New materials and equipment</a:t>
            </a:r>
            <a:endParaRPr lang="en-US" sz="105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41933" y="4149080"/>
            <a:ext cx="52565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New research instrument</a:t>
            </a:r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91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172138" y="749856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Examples of Using GPAOR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505" y="1916832"/>
            <a:ext cx="38164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Gap Analysis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39952" y="1916832"/>
            <a:ext cx="4536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PAOR</a:t>
            </a:r>
          </a:p>
          <a:p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Plan-Act-Observe-Reflect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37716" y="3540348"/>
            <a:ext cx="4435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Myths of Science Questionnaire (MOSQ)</a:t>
            </a:r>
            <a:endParaRPr lang="en-US" sz="24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536" y="3418836"/>
            <a:ext cx="352839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  <a:effectLst/>
              </a:rPr>
              <a:t>Lack of research instrument to explore students’ and teachers’ conceptions of nature of science.</a:t>
            </a:r>
            <a:endParaRPr lang="en-US" sz="2800" dirty="0">
              <a:solidFill>
                <a:srgbClr val="C00000"/>
              </a:solidFill>
              <a:effectLst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3491881" y="3929286"/>
            <a:ext cx="864096" cy="660555"/>
          </a:xfrm>
          <a:prstGeom prst="rightArrow">
            <a:avLst>
              <a:gd name="adj1" fmla="val 50000"/>
              <a:gd name="adj2" fmla="val 52197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6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718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2" grpId="0"/>
      <p:bldP spid="10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1800" y="188640"/>
            <a:ext cx="6604185" cy="1826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Myths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 Science Questionnaire (MOSQ)</a:t>
            </a:r>
          </a:p>
          <a:p>
            <a:pPr algn="l">
              <a:lnSpc>
                <a:spcPct val="90000"/>
              </a:lnSpc>
            </a:pP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759" t="32380" r="21704" b="32990"/>
          <a:stretch/>
        </p:blipFill>
        <p:spPr>
          <a:xfrm>
            <a:off x="251520" y="1628800"/>
            <a:ext cx="6726497" cy="3698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65684" y="3501008"/>
            <a:ext cx="22344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Two options:</a:t>
            </a:r>
          </a:p>
          <a:p>
            <a:pPr marL="457200" indent="-457200" algn="l">
              <a:buAutoNum type="alphaLcParenR"/>
            </a:pPr>
            <a:r>
              <a:rPr lang="en-US" sz="2400" dirty="0" smtClean="0"/>
              <a:t>Multiple choices</a:t>
            </a:r>
          </a:p>
          <a:p>
            <a:pPr marL="457200" indent="-457200" algn="l">
              <a:buAutoNum type="alphaLcParenR"/>
            </a:pPr>
            <a:r>
              <a:rPr lang="en-US" sz="2400" dirty="0" smtClean="0"/>
              <a:t>Open-ended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528" y="5712268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Common alternative conceptions about nature of science (NOS)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6660232" y="3979112"/>
            <a:ext cx="399524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6372200" y="4279678"/>
            <a:ext cx="805579" cy="4151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2051720" y="5004146"/>
            <a:ext cx="21523" cy="7291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ounded Rectangle 14"/>
          <p:cNvSpPr/>
          <p:nvPr/>
        </p:nvSpPr>
        <p:spPr bwMode="auto">
          <a:xfrm>
            <a:off x="207832" y="4509120"/>
            <a:ext cx="3766400" cy="432048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6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FreesiaUPC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2987" y="5914617"/>
            <a:ext cx="3601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solidFill>
                  <a:srgbClr val="C00000"/>
                </a:solidFill>
              </a:rPr>
              <a:t>Quick &amp; In-depth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7504" y="5805264"/>
            <a:ext cx="8892480" cy="830997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Buaraphan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K. &amp; Sung-</a:t>
            </a:r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ong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S. (2009). </a:t>
            </a:r>
            <a:r>
              <a:rPr lang="en-US" sz="2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Asia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en-US" sz="2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Pacific 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Forum on Science Learning and Teaching, 10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(1), 1-22. </a:t>
            </a:r>
            <a:endParaRPr lang="th-TH" sz="24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 animBg="1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bg1">
                <a:lumMod val="65000"/>
              </a:schemeClr>
            </a:gs>
            <a:gs pos="96000">
              <a:schemeClr val="bg1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0" y="-27384"/>
            <a:ext cx="9144000" cy="25715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Remembrance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Majesty</a:t>
            </a:r>
          </a:p>
          <a:p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</a:t>
            </a:r>
            <a:r>
              <a:rPr lang="en-US" sz="5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Bhumibol</a:t>
            </a:r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Adulyadej</a:t>
            </a:r>
            <a:endParaRPr lang="en-US" sz="5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1927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- 2016</a:t>
            </a:r>
          </a:p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h-TH" sz="4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66" t="31973" r="8657" b="19760"/>
          <a:stretch/>
        </p:blipFill>
        <p:spPr>
          <a:xfrm>
            <a:off x="0" y="2204864"/>
            <a:ext cx="9144000" cy="3600399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80528" y="5661248"/>
            <a:ext cx="9144000" cy="9226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Beloved King</a:t>
            </a:r>
            <a:endParaRPr lang="th-TH" sz="4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4576" y="662754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th-TH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http://www.bangkokpost.com/nation-in-mourning/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763688" y="1537878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can be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43898" y="2389934"/>
            <a:ext cx="64526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New materials and equipment</a:t>
            </a:r>
            <a:endParaRPr lang="en-US" sz="105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03648" y="3068309"/>
            <a:ext cx="6120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th-TH"/>
            </a:defPPr>
            <a:lvl1pPr>
              <a:defRPr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New research instrument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00048" y="4077072"/>
            <a:ext cx="814841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Other things e.g. task, model, theory, formula, new ideas, etc. </a:t>
            </a:r>
            <a:endParaRPr lang="en-US" sz="1400" dirty="0">
              <a:effectLst/>
            </a:endParaRPr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395536" y="548680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Products of GPAOR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172138" y="749856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Examples of Using GPAOR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505" y="1916832"/>
            <a:ext cx="38164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Gap Analysis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39952" y="1916832"/>
            <a:ext cx="4536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dirty="0" smtClean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PAOR</a:t>
            </a:r>
          </a:p>
          <a:p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Plan-Act-Observe-Reflect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37716" y="3540348"/>
            <a:ext cx="4435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Metaphor Construction Task (MCT)</a:t>
            </a:r>
            <a:endParaRPr lang="en-US" sz="24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1520" y="3078683"/>
            <a:ext cx="352839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  <a:effectLst/>
              </a:rPr>
              <a:t>Lack of task to explore pre-service teachers’ conceptions of teaching and learning.</a:t>
            </a:r>
            <a:endParaRPr lang="en-US" sz="2800" dirty="0">
              <a:solidFill>
                <a:srgbClr val="C00000"/>
              </a:solidFill>
              <a:effectLst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3491881" y="3929286"/>
            <a:ext cx="864096" cy="660555"/>
          </a:xfrm>
          <a:prstGeom prst="rightArrow">
            <a:avLst>
              <a:gd name="adj1" fmla="val 50000"/>
              <a:gd name="adj2" fmla="val 52197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6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Frees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29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2" grpId="0"/>
      <p:bldP spid="10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107" t="28265" r="16926" b="26375"/>
          <a:stretch/>
        </p:blipFill>
        <p:spPr>
          <a:xfrm>
            <a:off x="13792" y="1555622"/>
            <a:ext cx="8950696" cy="453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5776" y="188640"/>
            <a:ext cx="6604185" cy="1826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Metaphor Construction Task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MCT)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</a:pP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3751833"/>
            <a:ext cx="8544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</a:rPr>
              <a:t>Describe a metaphor of teaching and learning science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938348" y="5800908"/>
            <a:ext cx="4918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/>
              <a:t>Drawing the metaphor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9745" y="5955976"/>
            <a:ext cx="8892480" cy="830997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Buaraphan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K. (2011). </a:t>
            </a:r>
            <a:r>
              <a:rPr lang="en-US" sz="2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International Journal of Science Education,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4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33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, 1571-1595.</a:t>
            </a:r>
            <a:endParaRPr lang="th-TH" sz="24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7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60" y="620688"/>
            <a:ext cx="8280920" cy="13341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Metaphor Construction Task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MCT)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</a:pP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416" t="26375" r="33463" b="17753"/>
          <a:stretch/>
        </p:blipFill>
        <p:spPr>
          <a:xfrm>
            <a:off x="2267744" y="1484784"/>
            <a:ext cx="4514421" cy="523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8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ไดอะแกรม 9"/>
          <p:cNvGraphicFramePr/>
          <p:nvPr>
            <p:extLst>
              <p:ext uri="{D42A27DB-BD31-4B8C-83A1-F6EECF244321}">
                <p14:modId xmlns:p14="http://schemas.microsoft.com/office/powerpoint/2010/main" val="3924137790"/>
              </p:ext>
            </p:extLst>
          </p:nvPr>
        </p:nvGraphicFramePr>
        <p:xfrm>
          <a:off x="500034" y="1739568"/>
          <a:ext cx="833438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ชื่อเรื่อง 1"/>
          <p:cNvSpPr txBox="1">
            <a:spLocks/>
          </p:cNvSpPr>
          <p:nvPr/>
        </p:nvSpPr>
        <p:spPr bwMode="auto">
          <a:xfrm>
            <a:off x="11114" y="571480"/>
            <a:ext cx="9144000" cy="857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What is your innovation? </a:t>
            </a:r>
            <a:endParaRPr lang="th-TH" dirty="0"/>
          </a:p>
        </p:txBody>
      </p:sp>
      <p:sp>
        <p:nvSpPr>
          <p:cNvPr id="11" name="วงรี 10"/>
          <p:cNvSpPr/>
          <p:nvPr/>
        </p:nvSpPr>
        <p:spPr>
          <a:xfrm>
            <a:off x="2428860" y="5308048"/>
            <a:ext cx="785818" cy="785818"/>
          </a:xfrm>
          <a:prstGeom prst="ellipse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A</a:t>
            </a:r>
            <a:endParaRPr lang="th-TH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2857488" y="4450792"/>
            <a:ext cx="785818" cy="785818"/>
          </a:xfrm>
          <a:prstGeom prst="ellipse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B</a:t>
            </a:r>
            <a:endParaRPr lang="th-TH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3" name="วงรี 12"/>
          <p:cNvSpPr/>
          <p:nvPr/>
        </p:nvSpPr>
        <p:spPr>
          <a:xfrm>
            <a:off x="3786182" y="4165040"/>
            <a:ext cx="785818" cy="785818"/>
          </a:xfrm>
          <a:prstGeom prst="ellipse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C</a:t>
            </a:r>
            <a:endParaRPr lang="th-TH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4" name="วงรี 13"/>
          <p:cNvSpPr/>
          <p:nvPr/>
        </p:nvSpPr>
        <p:spPr>
          <a:xfrm>
            <a:off x="4786314" y="4165040"/>
            <a:ext cx="785818" cy="785818"/>
          </a:xfrm>
          <a:prstGeom prst="ellipse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D</a:t>
            </a:r>
            <a:endParaRPr lang="th-TH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5" name="วงรี 14"/>
          <p:cNvSpPr/>
          <p:nvPr/>
        </p:nvSpPr>
        <p:spPr>
          <a:xfrm>
            <a:off x="5715008" y="4522230"/>
            <a:ext cx="785818" cy="785818"/>
          </a:xfrm>
          <a:prstGeom prst="ellipse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E</a:t>
            </a:r>
            <a:endParaRPr lang="th-TH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sp>
        <p:nvSpPr>
          <p:cNvPr id="16" name="วงรี 15"/>
          <p:cNvSpPr/>
          <p:nvPr/>
        </p:nvSpPr>
        <p:spPr>
          <a:xfrm>
            <a:off x="6072198" y="5379486"/>
            <a:ext cx="785818" cy="785818"/>
          </a:xfrm>
          <a:prstGeom prst="ellipse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+mj-cs"/>
              </a:rPr>
              <a:t>F</a:t>
            </a:r>
            <a:endParaRPr lang="th-TH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489" y="5556"/>
            <a:ext cx="8308975" cy="1119188"/>
          </a:xfrm>
        </p:spPr>
        <p:txBody>
          <a:bodyPr vert="horz" lIns="91440" tIns="45720" rIns="91440" bIns="45720" rtlCol="0" anchor="b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GPAOR: Transforming innovative </a:t>
            </a:r>
            <a:r>
              <a:rPr lang="en-US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ideas into 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innovation </a:t>
            </a:r>
            <a:r>
              <a:rPr lang="en-US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science education</a:t>
            </a:r>
            <a:endParaRPr lang="th-TH" sz="3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577981" y="6305858"/>
            <a:ext cx="5502200" cy="736600"/>
          </a:xfrm>
        </p:spPr>
        <p:txBody>
          <a:bodyPr>
            <a:noAutofit/>
          </a:bodyPr>
          <a:lstStyle/>
          <a:p>
            <a:pPr algn="r" eaLnBrk="1" hangingPunct="1">
              <a:spcBef>
                <a:spcPct val="0"/>
              </a:spcBef>
              <a:defRPr/>
            </a:pPr>
            <a:r>
              <a:rPr lang="en-US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(Adapted from </a:t>
            </a:r>
            <a:r>
              <a:rPr lang="en-US" sz="1800" b="1" kern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Kemmis</a:t>
            </a:r>
            <a:r>
              <a:rPr lang="en-US" sz="1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1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&amp; McTaggart, 1992: 10)</a:t>
            </a:r>
            <a:endParaRPr lang="th-T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780661" y="2901034"/>
            <a:ext cx="2391739" cy="1233440"/>
          </a:xfrm>
          <a:custGeom>
            <a:avLst/>
            <a:gdLst>
              <a:gd name="connsiteX0" fmla="*/ 0 w 2343090"/>
              <a:gd name="connsiteY0" fmla="*/ 867432 h 1734864"/>
              <a:gd name="connsiteX1" fmla="*/ 1171545 w 2343090"/>
              <a:gd name="connsiteY1" fmla="*/ 0 h 1734864"/>
              <a:gd name="connsiteX2" fmla="*/ 2343090 w 2343090"/>
              <a:gd name="connsiteY2" fmla="*/ 867432 h 1734864"/>
              <a:gd name="connsiteX3" fmla="*/ 1171545 w 2343090"/>
              <a:gd name="connsiteY3" fmla="*/ 1734864 h 1734864"/>
              <a:gd name="connsiteX4" fmla="*/ 0 w 2343090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090" h="1734864">
                <a:moveTo>
                  <a:pt x="0" y="867432"/>
                </a:moveTo>
                <a:cubicBezTo>
                  <a:pt x="0" y="388363"/>
                  <a:pt x="524519" y="0"/>
                  <a:pt x="1171545" y="0"/>
                </a:cubicBezTo>
                <a:cubicBezTo>
                  <a:pt x="1818571" y="0"/>
                  <a:pt x="2343090" y="388363"/>
                  <a:pt x="2343090" y="867432"/>
                </a:cubicBezTo>
                <a:cubicBezTo>
                  <a:pt x="2343090" y="1346501"/>
                  <a:pt x="1818571" y="1734864"/>
                  <a:pt x="1171545" y="1734864"/>
                </a:cubicBezTo>
                <a:cubicBezTo>
                  <a:pt x="524519" y="1734864"/>
                  <a:pt x="0" y="1346501"/>
                  <a:pt x="0" y="86743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3938" tIns="304865" rIns="393938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u="sng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</a:p>
        </p:txBody>
      </p:sp>
      <p:sp>
        <p:nvSpPr>
          <p:cNvPr id="7" name="Freeform 6"/>
          <p:cNvSpPr/>
          <p:nvPr/>
        </p:nvSpPr>
        <p:spPr>
          <a:xfrm rot="2700000">
            <a:off x="5812702" y="2490229"/>
            <a:ext cx="756000" cy="360000"/>
          </a:xfrm>
          <a:custGeom>
            <a:avLst/>
            <a:gdLst>
              <a:gd name="connsiteX0" fmla="*/ 0 w 353770"/>
              <a:gd name="connsiteY0" fmla="*/ 117103 h 585516"/>
              <a:gd name="connsiteX1" fmla="*/ 176885 w 353770"/>
              <a:gd name="connsiteY1" fmla="*/ 117103 h 585516"/>
              <a:gd name="connsiteX2" fmla="*/ 176885 w 353770"/>
              <a:gd name="connsiteY2" fmla="*/ 0 h 585516"/>
              <a:gd name="connsiteX3" fmla="*/ 353770 w 353770"/>
              <a:gd name="connsiteY3" fmla="*/ 292758 h 585516"/>
              <a:gd name="connsiteX4" fmla="*/ 176885 w 353770"/>
              <a:gd name="connsiteY4" fmla="*/ 585516 h 585516"/>
              <a:gd name="connsiteX5" fmla="*/ 176885 w 353770"/>
              <a:gd name="connsiteY5" fmla="*/ 468413 h 585516"/>
              <a:gd name="connsiteX6" fmla="*/ 0 w 353770"/>
              <a:gd name="connsiteY6" fmla="*/ 468413 h 585516"/>
              <a:gd name="connsiteX7" fmla="*/ 0 w 353770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770" h="585516">
                <a:moveTo>
                  <a:pt x="0" y="117103"/>
                </a:moveTo>
                <a:lnTo>
                  <a:pt x="176885" y="117103"/>
                </a:lnTo>
                <a:lnTo>
                  <a:pt x="176885" y="0"/>
                </a:lnTo>
                <a:lnTo>
                  <a:pt x="353770" y="292758"/>
                </a:lnTo>
                <a:lnTo>
                  <a:pt x="176885" y="585516"/>
                </a:lnTo>
                <a:lnTo>
                  <a:pt x="176885" y="468413"/>
                </a:lnTo>
                <a:lnTo>
                  <a:pt x="0" y="468413"/>
                </a:lnTo>
                <a:lnTo>
                  <a:pt x="0" y="11710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0" tIns="117102" rIns="106130" bIns="1171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  <p:sp>
        <p:nvSpPr>
          <p:cNvPr id="8" name="Freeform 7"/>
          <p:cNvSpPr/>
          <p:nvPr/>
        </p:nvSpPr>
        <p:spPr>
          <a:xfrm>
            <a:off x="5220072" y="4937003"/>
            <a:ext cx="2456900" cy="1233440"/>
          </a:xfrm>
          <a:custGeom>
            <a:avLst/>
            <a:gdLst>
              <a:gd name="connsiteX0" fmla="*/ 0 w 2118894"/>
              <a:gd name="connsiteY0" fmla="*/ 867432 h 1734864"/>
              <a:gd name="connsiteX1" fmla="*/ 1059447 w 2118894"/>
              <a:gd name="connsiteY1" fmla="*/ 0 h 1734864"/>
              <a:gd name="connsiteX2" fmla="*/ 2118894 w 2118894"/>
              <a:gd name="connsiteY2" fmla="*/ 867432 h 1734864"/>
              <a:gd name="connsiteX3" fmla="*/ 1059447 w 2118894"/>
              <a:gd name="connsiteY3" fmla="*/ 1734864 h 1734864"/>
              <a:gd name="connsiteX4" fmla="*/ 0 w 2118894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894" h="1734864">
                <a:moveTo>
                  <a:pt x="0" y="867432"/>
                </a:moveTo>
                <a:cubicBezTo>
                  <a:pt x="0" y="388363"/>
                  <a:pt x="474331" y="0"/>
                  <a:pt x="1059447" y="0"/>
                </a:cubicBezTo>
                <a:cubicBezTo>
                  <a:pt x="1644563" y="0"/>
                  <a:pt x="2118894" y="388363"/>
                  <a:pt x="2118894" y="867432"/>
                </a:cubicBezTo>
                <a:cubicBezTo>
                  <a:pt x="2118894" y="1346501"/>
                  <a:pt x="1644563" y="1734864"/>
                  <a:pt x="1059447" y="1734864"/>
                </a:cubicBezTo>
                <a:cubicBezTo>
                  <a:pt x="474331" y="1734864"/>
                  <a:pt x="0" y="1346501"/>
                  <a:pt x="0" y="867432"/>
                </a:cubicBezTo>
                <a:close/>
              </a:path>
            </a:pathLst>
          </a:custGeom>
          <a:solidFill>
            <a:srgbClr val="00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61105" tIns="304865" rIns="361105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u="sng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</a:p>
        </p:txBody>
      </p:sp>
      <p:sp>
        <p:nvSpPr>
          <p:cNvPr id="9" name="Freeform 8"/>
          <p:cNvSpPr/>
          <p:nvPr/>
        </p:nvSpPr>
        <p:spPr>
          <a:xfrm rot="18222921">
            <a:off x="5847728" y="4390878"/>
            <a:ext cx="756000" cy="360000"/>
          </a:xfrm>
          <a:custGeom>
            <a:avLst/>
            <a:gdLst>
              <a:gd name="connsiteX0" fmla="*/ 0 w 348454"/>
              <a:gd name="connsiteY0" fmla="*/ 117103 h 585516"/>
              <a:gd name="connsiteX1" fmla="*/ 174227 w 348454"/>
              <a:gd name="connsiteY1" fmla="*/ 117103 h 585516"/>
              <a:gd name="connsiteX2" fmla="*/ 174227 w 348454"/>
              <a:gd name="connsiteY2" fmla="*/ 0 h 585516"/>
              <a:gd name="connsiteX3" fmla="*/ 348454 w 348454"/>
              <a:gd name="connsiteY3" fmla="*/ 292758 h 585516"/>
              <a:gd name="connsiteX4" fmla="*/ 174227 w 348454"/>
              <a:gd name="connsiteY4" fmla="*/ 585516 h 585516"/>
              <a:gd name="connsiteX5" fmla="*/ 174227 w 348454"/>
              <a:gd name="connsiteY5" fmla="*/ 468413 h 585516"/>
              <a:gd name="connsiteX6" fmla="*/ 0 w 348454"/>
              <a:gd name="connsiteY6" fmla="*/ 468413 h 585516"/>
              <a:gd name="connsiteX7" fmla="*/ 0 w 348454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8454" h="585516">
                <a:moveTo>
                  <a:pt x="348454" y="468413"/>
                </a:moveTo>
                <a:lnTo>
                  <a:pt x="174227" y="468413"/>
                </a:lnTo>
                <a:lnTo>
                  <a:pt x="174227" y="585516"/>
                </a:lnTo>
                <a:lnTo>
                  <a:pt x="0" y="292758"/>
                </a:lnTo>
                <a:lnTo>
                  <a:pt x="174227" y="0"/>
                </a:lnTo>
                <a:lnTo>
                  <a:pt x="174227" y="117103"/>
                </a:lnTo>
                <a:lnTo>
                  <a:pt x="348454" y="117103"/>
                </a:lnTo>
                <a:lnTo>
                  <a:pt x="348454" y="4684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104535" tIns="117103" rIns="0" bIns="1171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  <p:sp>
        <p:nvSpPr>
          <p:cNvPr id="10" name="Freeform 9"/>
          <p:cNvSpPr/>
          <p:nvPr/>
        </p:nvSpPr>
        <p:spPr>
          <a:xfrm>
            <a:off x="1475656" y="4941168"/>
            <a:ext cx="2462433" cy="1233440"/>
          </a:xfrm>
          <a:custGeom>
            <a:avLst/>
            <a:gdLst>
              <a:gd name="connsiteX0" fmla="*/ 0 w 2412346"/>
              <a:gd name="connsiteY0" fmla="*/ 867432 h 1734864"/>
              <a:gd name="connsiteX1" fmla="*/ 1206173 w 2412346"/>
              <a:gd name="connsiteY1" fmla="*/ 0 h 1734864"/>
              <a:gd name="connsiteX2" fmla="*/ 2412346 w 2412346"/>
              <a:gd name="connsiteY2" fmla="*/ 867432 h 1734864"/>
              <a:gd name="connsiteX3" fmla="*/ 1206173 w 2412346"/>
              <a:gd name="connsiteY3" fmla="*/ 1734864 h 1734864"/>
              <a:gd name="connsiteX4" fmla="*/ 0 w 2412346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2346" h="1734864">
                <a:moveTo>
                  <a:pt x="0" y="867432"/>
                </a:moveTo>
                <a:cubicBezTo>
                  <a:pt x="0" y="388363"/>
                  <a:pt x="540022" y="0"/>
                  <a:pt x="1206173" y="0"/>
                </a:cubicBezTo>
                <a:cubicBezTo>
                  <a:pt x="1872324" y="0"/>
                  <a:pt x="2412346" y="388363"/>
                  <a:pt x="2412346" y="867432"/>
                </a:cubicBezTo>
                <a:cubicBezTo>
                  <a:pt x="2412346" y="1346501"/>
                  <a:pt x="1872324" y="1734864"/>
                  <a:pt x="1206173" y="1734864"/>
                </a:cubicBezTo>
                <a:cubicBezTo>
                  <a:pt x="540022" y="1734864"/>
                  <a:pt x="0" y="1346501"/>
                  <a:pt x="0" y="86743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404080" tIns="304865" rIns="404080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u="sng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bserve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67944" y="5327833"/>
            <a:ext cx="936104" cy="401258"/>
          </a:xfrm>
          <a:custGeom>
            <a:avLst/>
            <a:gdLst>
              <a:gd name="connsiteX0" fmla="*/ 0 w 328663"/>
              <a:gd name="connsiteY0" fmla="*/ 117103 h 585516"/>
              <a:gd name="connsiteX1" fmla="*/ 164332 w 328663"/>
              <a:gd name="connsiteY1" fmla="*/ 117103 h 585516"/>
              <a:gd name="connsiteX2" fmla="*/ 164332 w 328663"/>
              <a:gd name="connsiteY2" fmla="*/ 0 h 585516"/>
              <a:gd name="connsiteX3" fmla="*/ 328663 w 328663"/>
              <a:gd name="connsiteY3" fmla="*/ 292758 h 585516"/>
              <a:gd name="connsiteX4" fmla="*/ 164332 w 328663"/>
              <a:gd name="connsiteY4" fmla="*/ 585516 h 585516"/>
              <a:gd name="connsiteX5" fmla="*/ 164332 w 328663"/>
              <a:gd name="connsiteY5" fmla="*/ 468413 h 585516"/>
              <a:gd name="connsiteX6" fmla="*/ 0 w 328663"/>
              <a:gd name="connsiteY6" fmla="*/ 468413 h 585516"/>
              <a:gd name="connsiteX7" fmla="*/ 0 w 328663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663" h="585516">
                <a:moveTo>
                  <a:pt x="328663" y="468413"/>
                </a:moveTo>
                <a:lnTo>
                  <a:pt x="164331" y="468413"/>
                </a:lnTo>
                <a:lnTo>
                  <a:pt x="164331" y="585516"/>
                </a:lnTo>
                <a:lnTo>
                  <a:pt x="0" y="292758"/>
                </a:lnTo>
                <a:lnTo>
                  <a:pt x="164331" y="0"/>
                </a:lnTo>
                <a:lnTo>
                  <a:pt x="164331" y="117103"/>
                </a:lnTo>
                <a:lnTo>
                  <a:pt x="328663" y="117103"/>
                </a:lnTo>
                <a:lnTo>
                  <a:pt x="328663" y="4684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98600" tIns="117103" rIns="-1" bIns="11710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  <p:sp>
        <p:nvSpPr>
          <p:cNvPr id="12" name="Freeform 11"/>
          <p:cNvSpPr/>
          <p:nvPr/>
        </p:nvSpPr>
        <p:spPr>
          <a:xfrm>
            <a:off x="899592" y="2915640"/>
            <a:ext cx="2395919" cy="1233440"/>
          </a:xfrm>
          <a:custGeom>
            <a:avLst/>
            <a:gdLst>
              <a:gd name="connsiteX0" fmla="*/ 0 w 2347185"/>
              <a:gd name="connsiteY0" fmla="*/ 867432 h 1734864"/>
              <a:gd name="connsiteX1" fmla="*/ 1173593 w 2347185"/>
              <a:gd name="connsiteY1" fmla="*/ 0 h 1734864"/>
              <a:gd name="connsiteX2" fmla="*/ 2347186 w 2347185"/>
              <a:gd name="connsiteY2" fmla="*/ 867432 h 1734864"/>
              <a:gd name="connsiteX3" fmla="*/ 1173593 w 2347185"/>
              <a:gd name="connsiteY3" fmla="*/ 1734864 h 1734864"/>
              <a:gd name="connsiteX4" fmla="*/ 0 w 2347185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7185" h="1734864">
                <a:moveTo>
                  <a:pt x="0" y="867432"/>
                </a:moveTo>
                <a:cubicBezTo>
                  <a:pt x="0" y="388363"/>
                  <a:pt x="525435" y="0"/>
                  <a:pt x="1173593" y="0"/>
                </a:cubicBezTo>
                <a:cubicBezTo>
                  <a:pt x="1821751" y="0"/>
                  <a:pt x="2347186" y="388363"/>
                  <a:pt x="2347186" y="867432"/>
                </a:cubicBezTo>
                <a:cubicBezTo>
                  <a:pt x="2347186" y="1346501"/>
                  <a:pt x="1821751" y="1734864"/>
                  <a:pt x="1173593" y="1734864"/>
                </a:cubicBezTo>
                <a:cubicBezTo>
                  <a:pt x="525435" y="1734864"/>
                  <a:pt x="0" y="1346501"/>
                  <a:pt x="0" y="867432"/>
                </a:cubicBezTo>
                <a:close/>
              </a:path>
            </a:pathLst>
          </a:custGeom>
          <a:solidFill>
            <a:srgbClr val="00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394537" tIns="304865" rIns="394537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u="sng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eflect</a:t>
            </a:r>
          </a:p>
        </p:txBody>
      </p:sp>
      <p:sp>
        <p:nvSpPr>
          <p:cNvPr id="13" name="Freeform 12"/>
          <p:cNvSpPr/>
          <p:nvPr/>
        </p:nvSpPr>
        <p:spPr>
          <a:xfrm rot="18900000">
            <a:off x="2863330" y="2562237"/>
            <a:ext cx="756000" cy="360000"/>
          </a:xfrm>
          <a:custGeom>
            <a:avLst/>
            <a:gdLst>
              <a:gd name="connsiteX0" fmla="*/ 0 w 333979"/>
              <a:gd name="connsiteY0" fmla="*/ 117103 h 585516"/>
              <a:gd name="connsiteX1" fmla="*/ 166990 w 333979"/>
              <a:gd name="connsiteY1" fmla="*/ 117103 h 585516"/>
              <a:gd name="connsiteX2" fmla="*/ 166990 w 333979"/>
              <a:gd name="connsiteY2" fmla="*/ 0 h 585516"/>
              <a:gd name="connsiteX3" fmla="*/ 333979 w 333979"/>
              <a:gd name="connsiteY3" fmla="*/ 292758 h 585516"/>
              <a:gd name="connsiteX4" fmla="*/ 166990 w 333979"/>
              <a:gd name="connsiteY4" fmla="*/ 585516 h 585516"/>
              <a:gd name="connsiteX5" fmla="*/ 166990 w 333979"/>
              <a:gd name="connsiteY5" fmla="*/ 468413 h 585516"/>
              <a:gd name="connsiteX6" fmla="*/ 0 w 333979"/>
              <a:gd name="connsiteY6" fmla="*/ 468413 h 585516"/>
              <a:gd name="connsiteX7" fmla="*/ 0 w 333979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79" h="585516">
                <a:moveTo>
                  <a:pt x="0" y="117103"/>
                </a:moveTo>
                <a:lnTo>
                  <a:pt x="166990" y="117103"/>
                </a:lnTo>
                <a:lnTo>
                  <a:pt x="166990" y="0"/>
                </a:lnTo>
                <a:lnTo>
                  <a:pt x="333979" y="292758"/>
                </a:lnTo>
                <a:lnTo>
                  <a:pt x="166990" y="585516"/>
                </a:lnTo>
                <a:lnTo>
                  <a:pt x="166990" y="468413"/>
                </a:lnTo>
                <a:lnTo>
                  <a:pt x="0" y="468413"/>
                </a:lnTo>
                <a:lnTo>
                  <a:pt x="0" y="11710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-1" tIns="117103" rIns="100194" bIns="117102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  <p:sp>
        <p:nvSpPr>
          <p:cNvPr id="14" name="Freeform 13"/>
          <p:cNvSpPr/>
          <p:nvPr/>
        </p:nvSpPr>
        <p:spPr>
          <a:xfrm>
            <a:off x="3450298" y="1344670"/>
            <a:ext cx="2391739" cy="1473198"/>
          </a:xfrm>
          <a:custGeom>
            <a:avLst/>
            <a:gdLst>
              <a:gd name="connsiteX0" fmla="*/ 0 w 2343090"/>
              <a:gd name="connsiteY0" fmla="*/ 867432 h 1734864"/>
              <a:gd name="connsiteX1" fmla="*/ 1171545 w 2343090"/>
              <a:gd name="connsiteY1" fmla="*/ 0 h 1734864"/>
              <a:gd name="connsiteX2" fmla="*/ 2343090 w 2343090"/>
              <a:gd name="connsiteY2" fmla="*/ 867432 h 1734864"/>
              <a:gd name="connsiteX3" fmla="*/ 1171545 w 2343090"/>
              <a:gd name="connsiteY3" fmla="*/ 1734864 h 1734864"/>
              <a:gd name="connsiteX4" fmla="*/ 0 w 2343090"/>
              <a:gd name="connsiteY4" fmla="*/ 867432 h 17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090" h="1734864">
                <a:moveTo>
                  <a:pt x="0" y="867432"/>
                </a:moveTo>
                <a:cubicBezTo>
                  <a:pt x="0" y="388363"/>
                  <a:pt x="524519" y="0"/>
                  <a:pt x="1171545" y="0"/>
                </a:cubicBezTo>
                <a:cubicBezTo>
                  <a:pt x="1818571" y="0"/>
                  <a:pt x="2343090" y="388363"/>
                  <a:pt x="2343090" y="867432"/>
                </a:cubicBezTo>
                <a:cubicBezTo>
                  <a:pt x="2343090" y="1346501"/>
                  <a:pt x="1818571" y="1734864"/>
                  <a:pt x="1171545" y="1734864"/>
                </a:cubicBezTo>
                <a:cubicBezTo>
                  <a:pt x="524519" y="1734864"/>
                  <a:pt x="0" y="1346501"/>
                  <a:pt x="0" y="86743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93938" tIns="304865" rIns="393938" bIns="30486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en-US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 rot="14126738">
            <a:off x="2691515" y="4320924"/>
            <a:ext cx="756000" cy="360000"/>
          </a:xfrm>
          <a:custGeom>
            <a:avLst/>
            <a:gdLst>
              <a:gd name="connsiteX0" fmla="*/ 0 w 333979"/>
              <a:gd name="connsiteY0" fmla="*/ 117103 h 585516"/>
              <a:gd name="connsiteX1" fmla="*/ 166990 w 333979"/>
              <a:gd name="connsiteY1" fmla="*/ 117103 h 585516"/>
              <a:gd name="connsiteX2" fmla="*/ 166990 w 333979"/>
              <a:gd name="connsiteY2" fmla="*/ 0 h 585516"/>
              <a:gd name="connsiteX3" fmla="*/ 333979 w 333979"/>
              <a:gd name="connsiteY3" fmla="*/ 292758 h 585516"/>
              <a:gd name="connsiteX4" fmla="*/ 166990 w 333979"/>
              <a:gd name="connsiteY4" fmla="*/ 585516 h 585516"/>
              <a:gd name="connsiteX5" fmla="*/ 166990 w 333979"/>
              <a:gd name="connsiteY5" fmla="*/ 468413 h 585516"/>
              <a:gd name="connsiteX6" fmla="*/ 0 w 333979"/>
              <a:gd name="connsiteY6" fmla="*/ 468413 h 585516"/>
              <a:gd name="connsiteX7" fmla="*/ 0 w 333979"/>
              <a:gd name="connsiteY7" fmla="*/ 117103 h 58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79" h="585516">
                <a:moveTo>
                  <a:pt x="0" y="117103"/>
                </a:moveTo>
                <a:lnTo>
                  <a:pt x="166990" y="117103"/>
                </a:lnTo>
                <a:lnTo>
                  <a:pt x="166990" y="0"/>
                </a:lnTo>
                <a:lnTo>
                  <a:pt x="333979" y="292758"/>
                </a:lnTo>
                <a:lnTo>
                  <a:pt x="166990" y="585516"/>
                </a:lnTo>
                <a:lnTo>
                  <a:pt x="166990" y="468413"/>
                </a:lnTo>
                <a:lnTo>
                  <a:pt x="0" y="468413"/>
                </a:lnTo>
                <a:lnTo>
                  <a:pt x="0" y="11710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-1" tIns="117103" rIns="100194" bIns="117102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h-TH" sz="2200" kern="1200"/>
          </a:p>
        </p:txBody>
      </p:sp>
    </p:spTree>
    <p:extLst>
      <p:ext uri="{BB962C8B-B14F-4D97-AF65-F5344CB8AC3E}">
        <p14:creationId xmlns:p14="http://schemas.microsoft.com/office/powerpoint/2010/main" val="18126426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279586" y="457944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GPAOR table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79512" y="1659984"/>
          <a:ext cx="885647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295"/>
                <a:gridCol w="1901113"/>
                <a:gridCol w="1800200"/>
                <a:gridCol w="1612572"/>
                <a:gridCol w="1771295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Gap</a:t>
                      </a:r>
                      <a:r>
                        <a:rPr lang="en-US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analysis</a:t>
                      </a:r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</a:t>
                      </a:r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Observe</a:t>
                      </a:r>
                      <a:endParaRPr lang="th-TH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  <a:p>
                      <a:pPr algn="ctr"/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Reflect</a:t>
                      </a:r>
                      <a:endParaRPr lang="th-TH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282679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Analyze for a </a:t>
                      </a:r>
                      <a:r>
                        <a:rPr lang="en-US" sz="2200" b="1" u="none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Gap</a:t>
                      </a:r>
                      <a:r>
                        <a:rPr lang="en-US" sz="2200" b="1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between </a:t>
                      </a:r>
                      <a:r>
                        <a:rPr lang="en-US" sz="2200" b="1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reality and expectation</a:t>
                      </a:r>
                      <a:endParaRPr lang="th-TH" sz="2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r>
                        <a:rPr lang="en-US" sz="2200" b="1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to close or limit the gap (with action, materials, equipment, intervention, etc.)</a:t>
                      </a:r>
                      <a:endParaRPr lang="th-TH" sz="22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 upon</a:t>
                      </a: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the plan (</a:t>
                      </a:r>
                      <a:r>
                        <a:rPr lang="en-US" sz="2200" b="1" baseline="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act,  employ materials/ equipment/ intervention)</a:t>
                      </a:r>
                      <a:endParaRPr lang="th-TH" sz="2200" b="1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th-TH" sz="22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Observe the results</a:t>
                      </a:r>
                      <a:endParaRPr lang="th-TH" sz="22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Reflect upon</a:t>
                      </a: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 the results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Success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Strength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Weakness</a:t>
                      </a:r>
                    </a:p>
                    <a:p>
                      <a:pPr marL="182563" indent="-18256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Other problem/ Gap </a:t>
                      </a:r>
                      <a:endParaRPr lang="th-TH" sz="22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9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89854" y="5263317"/>
            <a:ext cx="81484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is in your hands</a:t>
            </a:r>
            <a:endParaRPr lang="en-US" sz="1400" dirty="0">
              <a:effectLst/>
            </a:endParaRPr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279586" y="-27383"/>
            <a:ext cx="8568952" cy="17628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5400" dirty="0" smtClean="0"/>
              <a:t>Innovation in Science Education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86" y="1923989"/>
            <a:ext cx="2970958" cy="32022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9982" y="6231431"/>
            <a:ext cx="78385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http://gossipstar.mthai.com/media/upload/content/2012/01/09/33045-r-1326083664677</a:t>
            </a:r>
          </a:p>
        </p:txBody>
      </p:sp>
    </p:spTree>
    <p:extLst>
      <p:ext uri="{BB962C8B-B14F-4D97-AF65-F5344CB8AC3E}">
        <p14:creationId xmlns:p14="http://schemas.microsoft.com/office/powerpoint/2010/main" val="27188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99592" y="3787986"/>
            <a:ext cx="76425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Welcome for any sharing and discussion</a:t>
            </a:r>
            <a:endParaRPr lang="en-US" sz="1400" dirty="0">
              <a:effectLst/>
            </a:endParaRPr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253375" y="1468310"/>
            <a:ext cx="8568952" cy="1224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8000" dirty="0" smtClean="0"/>
              <a:t>Thank You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2014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tx1"/>
            </a:gs>
            <a:gs pos="78000">
              <a:schemeClr val="tx1">
                <a:lumMod val="85000"/>
                <a:lumOff val="1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-59961" y="-3874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Bhumibol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Adulyadej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 of Thai Innovation </a:t>
            </a:r>
            <a:endParaRPr lang="th-TH" sz="44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44008" y="1650635"/>
            <a:ext cx="4427984" cy="46772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2 February 1993 King </a:t>
            </a:r>
            <a:r>
              <a:rPr lang="en-US" sz="28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Bhumibol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became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world’s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monarch to be granted a patent for an aerator used in wastewater 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(</a:t>
            </a:r>
            <a:r>
              <a:rPr lang="en-US" sz="28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Chaipattana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Aerator RX-2).</a:t>
            </a: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 model, the RX-5, was patented 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April 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2001.</a:t>
            </a:r>
            <a:endParaRPr lang="th-TH" sz="28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r="10367" b="10619"/>
          <a:stretch/>
        </p:blipFill>
        <p:spPr>
          <a:xfrm>
            <a:off x="191559" y="2149754"/>
            <a:ext cx="4320480" cy="3655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96" y="6493752"/>
            <a:ext cx="7848872" cy="4636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l">
              <a:lnSpc>
                <a:spcPct val="90000"/>
              </a:lnSpc>
            </a:pPr>
            <a:r>
              <a:rPr lang="th-TH" sz="1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http://www.chaipat.or.th/images/stories/english_web/Research/Aerator_1.jpg</a:t>
            </a:r>
          </a:p>
        </p:txBody>
      </p:sp>
    </p:spTree>
    <p:extLst>
      <p:ext uri="{BB962C8B-B14F-4D97-AF65-F5344CB8AC3E}">
        <p14:creationId xmlns:p14="http://schemas.microsoft.com/office/powerpoint/2010/main" val="211030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tx1"/>
            </a:gs>
            <a:gs pos="78000">
              <a:schemeClr val="tx1">
                <a:lumMod val="85000"/>
                <a:lumOff val="1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-59961" y="-3874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Bhumibol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Adulyadej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 of Thai Innovation </a:t>
            </a:r>
            <a:endParaRPr lang="th-TH" sz="44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48064" y="1844823"/>
            <a:ext cx="3923928" cy="44830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1960s, 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</a:t>
            </a:r>
            <a:r>
              <a:rPr lang="en-US" sz="28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Bhumibol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initiated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artificial rainmaking research, and later royal rainmaking operations have greatly benefited farmers, easing water shortages and increasing agricultural production.</a:t>
            </a:r>
            <a:endParaRPr lang="th-TH" sz="28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688" r="52100" b="47900"/>
          <a:stretch/>
        </p:blipFill>
        <p:spPr>
          <a:xfrm>
            <a:off x="377788" y="1844823"/>
            <a:ext cx="3816424" cy="42470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04" y="6451882"/>
            <a:ext cx="7146540" cy="5355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l">
              <a:lnSpc>
                <a:spcPct val="90000"/>
              </a:lnSpc>
            </a:pPr>
            <a:r>
              <a:rPr lang="th-TH" sz="1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https://cdn01.vulcanpost.com/wp-uploads/2016/10/2015-11-10_20.09.42.jpg</a:t>
            </a:r>
          </a:p>
        </p:txBody>
      </p:sp>
    </p:spTree>
    <p:extLst>
      <p:ext uri="{BB962C8B-B14F-4D97-AF65-F5344CB8AC3E}">
        <p14:creationId xmlns:p14="http://schemas.microsoft.com/office/powerpoint/2010/main" val="41552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tx1"/>
            </a:gs>
            <a:gs pos="78000">
              <a:schemeClr val="tx1">
                <a:lumMod val="85000"/>
                <a:lumOff val="1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t="2285" r="4145" b="6352"/>
          <a:stretch/>
        </p:blipFill>
        <p:spPr>
          <a:xfrm>
            <a:off x="1187624" y="188640"/>
            <a:ext cx="6840760" cy="62381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9916" y="6453336"/>
            <a:ext cx="6714492" cy="5355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l">
              <a:lnSpc>
                <a:spcPct val="90000"/>
              </a:lnSpc>
            </a:pPr>
            <a:r>
              <a:rPr lang="th-TH" sz="1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https://cdn01.vulcanpost.com/wp-uploads/2016/10/thai-rain-patent.jpg</a:t>
            </a:r>
          </a:p>
        </p:txBody>
      </p:sp>
    </p:spTree>
    <p:extLst>
      <p:ext uri="{BB962C8B-B14F-4D97-AF65-F5344CB8AC3E}">
        <p14:creationId xmlns:p14="http://schemas.microsoft.com/office/powerpoint/2010/main" val="186169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tx1"/>
            </a:gs>
            <a:gs pos="78000">
              <a:schemeClr val="tx1">
                <a:lumMod val="85000"/>
                <a:lumOff val="1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-59961" y="-3874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Bhumibol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Adulyadej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 of Thai Innovation </a:t>
            </a:r>
            <a:endParaRPr lang="th-TH" sz="44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1560" y="1988840"/>
            <a:ext cx="8316416" cy="44830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Royal Rainmaking Project was granted a patent by the Department of Intellectual Property on 29 November 2002. </a:t>
            </a:r>
            <a:endParaRPr lang="th-TH" sz="2800" dirty="0" smtClean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th-TH" sz="28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awarded the Gold Medal with Mention at the Brussels Eureka 2001, held in Belgium in November 2001. </a:t>
            </a:r>
            <a:endParaRPr lang="th-TH" sz="2800" dirty="0" smtClean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endParaRPr lang="th-TH" sz="28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 Office issued a patent for 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by Royal Rainmaking 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His Majesty on 12 October 2006.</a:t>
            </a:r>
            <a:endParaRPr lang="th-TH" sz="28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9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tx1"/>
            </a:gs>
            <a:gs pos="78000">
              <a:schemeClr val="tx1">
                <a:lumMod val="85000"/>
                <a:lumOff val="1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-59961" y="-3874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</a:t>
            </a:r>
            <a:r>
              <a:rPr lang="en-US" sz="440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Bhumibol</a:t>
            </a:r>
            <a:r>
              <a:rPr lang="en-US" sz="44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Adulyadej</a:t>
            </a:r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Father of Thai Innovation </a:t>
            </a:r>
            <a:endParaRPr lang="th-TH" sz="44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64088" y="1700808"/>
            <a:ext cx="3707904" cy="44830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80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1985, His Majesty the King initiated the production of 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“Biodiesel”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 way of applying indigenous means to achieve self-sufficiency in energy</a:t>
            </a: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 smtClean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formula </a:t>
            </a:r>
            <a:r>
              <a:rPr lang="en-US" sz="28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patented on 11 October 2002.</a:t>
            </a:r>
            <a:endParaRPr lang="th-TH" sz="2800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1" r="28052"/>
          <a:stretch/>
        </p:blipFill>
        <p:spPr>
          <a:xfrm>
            <a:off x="-50398" y="1644732"/>
            <a:ext cx="2448272" cy="3284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2"/>
          <a:stretch/>
        </p:blipFill>
        <p:spPr>
          <a:xfrm>
            <a:off x="2095586" y="3118256"/>
            <a:ext cx="3096344" cy="33271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562967"/>
            <a:ext cx="8892480" cy="2499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l">
              <a:lnSpc>
                <a:spcPct val="90000"/>
              </a:lnSpc>
            </a:pPr>
            <a:r>
              <a:rPr lang="th-TH" sz="12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http://media.gettyimages.com/photos/palm-oil-fruit-at-the-crushing-mill-for-use-as-biodiesel-king-of-picture-id542630642</a:t>
            </a:r>
          </a:p>
        </p:txBody>
      </p:sp>
    </p:spTree>
    <p:extLst>
      <p:ext uri="{BB962C8B-B14F-4D97-AF65-F5344CB8AC3E}">
        <p14:creationId xmlns:p14="http://schemas.microsoft.com/office/powerpoint/2010/main" val="10354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567111" y="668987"/>
            <a:ext cx="8568952" cy="743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th-TH"/>
            </a:defPPr>
            <a:lvl1pPr defTabSz="914400" eaLnBrk="1" latinLnBrk="0" hangingPunct="1">
              <a:lnSpc>
                <a:spcPct val="90000"/>
              </a:lnSpc>
              <a:buNone/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Source of </a:t>
            </a:r>
            <a:r>
              <a:rPr lang="en-US" dirty="0" smtClean="0"/>
              <a:t>Innovative Ideas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045" r="57875" b="67818"/>
          <a:stretch/>
        </p:blipFill>
        <p:spPr>
          <a:xfrm>
            <a:off x="-36512" y="-27384"/>
            <a:ext cx="2560821" cy="82607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7938" y="6453188"/>
            <a:ext cx="9144001" cy="431800"/>
          </a:xfrm>
          <a:prstGeom prst="rect">
            <a:avLst/>
          </a:prstGeom>
          <a:solidFill>
            <a:srgbClr val="0000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®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Khajornsak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Buaraphan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: Institute </a:t>
            </a:r>
            <a:r>
              <a:rPr lang="en-US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for Innovative </a:t>
            </a:r>
            <a:r>
              <a:rPr lang="en-US" sz="1800" i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Batang" pitchFamily="18" charset="-127"/>
                <a:cs typeface="-@-D-RCW 2550 v.2.00-" pitchFamily="2" charset="0"/>
              </a:rPr>
              <a:t>Learning</a:t>
            </a:r>
            <a:endParaRPr lang="th-TH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Batang" pitchFamily="18" charset="-127"/>
              <a:cs typeface="-@-D-RCW 2550 v.2.00-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24309" y="1701383"/>
            <a:ext cx="388295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lumMod val="50000"/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8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Your Passion</a:t>
            </a:r>
          </a:p>
          <a:p>
            <a:r>
              <a:rPr lang="en-US" sz="3200" dirty="0">
                <a:effectLst/>
              </a:rPr>
              <a:t>an </a:t>
            </a:r>
            <a:r>
              <a:rPr lang="en-US" sz="3200" dirty="0">
                <a:effectLst/>
                <a:hlinkClick r:id="rId3" tooltip="extreme"/>
              </a:rPr>
              <a:t>extreme</a:t>
            </a:r>
            <a:r>
              <a:rPr lang="en-US" sz="3200" dirty="0">
                <a:effectLst/>
              </a:rPr>
              <a:t> </a:t>
            </a:r>
            <a:r>
              <a:rPr lang="en-US" sz="3200" dirty="0">
                <a:effectLst/>
                <a:hlinkClick r:id="rId4" tooltip="interest"/>
              </a:rPr>
              <a:t>interest</a:t>
            </a:r>
            <a:r>
              <a:rPr lang="en-US" sz="3200" dirty="0">
                <a:effectLst/>
              </a:rPr>
              <a:t> in or </a:t>
            </a:r>
            <a:r>
              <a:rPr lang="en-US" sz="3200" dirty="0" smtClean="0">
                <a:effectLst/>
                <a:hlinkClick r:id="rId5" tooltip="wish"/>
              </a:rPr>
              <a:t>wish</a:t>
            </a:r>
            <a:r>
              <a:rPr lang="en-US" sz="3200" dirty="0" smtClean="0">
                <a:effectLst/>
              </a:rPr>
              <a:t> for </a:t>
            </a:r>
            <a:r>
              <a:rPr lang="en-US" sz="3200" dirty="0">
                <a:effectLst/>
              </a:rPr>
              <a:t>doing </a:t>
            </a:r>
            <a:r>
              <a:rPr lang="en-US" sz="3200" dirty="0" smtClean="0">
                <a:effectLst/>
              </a:rPr>
              <a:t>something for……</a:t>
            </a:r>
            <a:endParaRPr lang="en-US" sz="40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+mj-ea"/>
              <a:cs typeface="DB Helvethaica X 75 Bd" panose="02000506090000020004" pitchFamily="2" charset="-34"/>
            </a:endParaRPr>
          </a:p>
        </p:txBody>
      </p:sp>
      <p:sp>
        <p:nvSpPr>
          <p:cNvPr id="2" name="Oval Callout 1"/>
          <p:cNvSpPr/>
          <p:nvPr/>
        </p:nvSpPr>
        <p:spPr bwMode="auto">
          <a:xfrm>
            <a:off x="179511" y="1784319"/>
            <a:ext cx="2310517" cy="1440160"/>
          </a:xfrm>
          <a:prstGeom prst="wedgeEllipseCallout">
            <a:avLst>
              <a:gd name="adj1" fmla="val 62276"/>
              <a:gd name="adj2" fmla="val 55092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Love</a:t>
            </a:r>
            <a:endParaRPr kumimoji="0" lang="th-TH" sz="5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Oval Callout 9"/>
          <p:cNvSpPr/>
          <p:nvPr/>
        </p:nvSpPr>
        <p:spPr bwMode="auto">
          <a:xfrm>
            <a:off x="88639" y="4284498"/>
            <a:ext cx="2310517" cy="2067834"/>
          </a:xfrm>
          <a:prstGeom prst="wedgeEllipseCallout">
            <a:avLst>
              <a:gd name="adj1" fmla="val 65574"/>
              <a:gd name="adj2" fmla="val -64486"/>
            </a:avLst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Career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path</a:t>
            </a:r>
            <a:endParaRPr kumimoji="0" lang="th-TH" sz="5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Oval Callout 10"/>
          <p:cNvSpPr/>
          <p:nvPr/>
        </p:nvSpPr>
        <p:spPr bwMode="auto">
          <a:xfrm>
            <a:off x="6337920" y="4912172"/>
            <a:ext cx="2798143" cy="1440160"/>
          </a:xfrm>
          <a:prstGeom prst="wedgeEllipseCallout">
            <a:avLst>
              <a:gd name="adj1" fmla="val -51174"/>
              <a:gd name="adj2" fmla="val -81417"/>
            </a:avLst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Money</a:t>
            </a:r>
            <a:endParaRPr kumimoji="0" lang="th-TH" sz="5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2" name="Oval Callout 11"/>
          <p:cNvSpPr/>
          <p:nvPr/>
        </p:nvSpPr>
        <p:spPr bwMode="auto">
          <a:xfrm>
            <a:off x="6106913" y="1364842"/>
            <a:ext cx="2798143" cy="1440160"/>
          </a:xfrm>
          <a:prstGeom prst="wedgeEllipseCallout">
            <a:avLst>
              <a:gd name="adj1" fmla="val -59888"/>
              <a:gd name="adj2" fmla="val 73083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Fame</a:t>
            </a:r>
            <a:endParaRPr kumimoji="0" lang="th-TH" sz="5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การออกแบบเริ่มต้น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1" i="0" u="none" strike="noStrike" cap="none" normalizeH="0" baseline="0" smtClean="0">
            <a:ln>
              <a:noFill/>
            </a:ln>
            <a:solidFill>
              <a:srgbClr val="00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  <a:cs typeface="FreesiaUPC" pitchFamily="34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3600" b="1" i="0" u="none" strike="noStrike" cap="none" normalizeH="0" baseline="0" smtClean="0">
            <a:ln>
              <a:noFill/>
            </a:ln>
            <a:solidFill>
              <a:srgbClr val="0000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  <a:cs typeface="FreesiaUPC" pitchFamily="34" charset="-34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smtClean="0"/>
        </a:defPPr>
      </a:lstStyle>
    </a:txDef>
  </a:objectDefaults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20617</TotalTime>
  <Words>1267</Words>
  <Application>Microsoft Office PowerPoint</Application>
  <PresentationFormat>On-screen Show (4:3)</PresentationFormat>
  <Paragraphs>260</Paragraphs>
  <Slides>38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การออกแบบเริ่มต้น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Innovation  distinguishes between a leader and a follower. </vt:lpstr>
      <vt:lpstr>Developing innovative ideas</vt:lpstr>
      <vt:lpstr>PowerPoint Presentation</vt:lpstr>
      <vt:lpstr>PowerPoint Presentation</vt:lpstr>
      <vt:lpstr>GPAOR: Transforming innovative ideas into innovation in science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GPAOR: Transforming innovative ideas into innovation in science education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owner</dc:creator>
  <cp:lastModifiedBy>koko</cp:lastModifiedBy>
  <cp:revision>3452</cp:revision>
  <dcterms:created xsi:type="dcterms:W3CDTF">2008-09-02T21:54:18Z</dcterms:created>
  <dcterms:modified xsi:type="dcterms:W3CDTF">2016-10-29T02:10:14Z</dcterms:modified>
</cp:coreProperties>
</file>